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91" r:id="rId31"/>
    <p:sldId id="286" r:id="rId32"/>
    <p:sldId id="287" r:id="rId33"/>
    <p:sldId id="288" r:id="rId34"/>
    <p:sldId id="289" r:id="rId35"/>
    <p:sldId id="290" r:id="rId36"/>
    <p:sldId id="292" r:id="rId37"/>
    <p:sldId id="293" r:id="rId38"/>
    <p:sldId id="295" r:id="rId39"/>
    <p:sldId id="294"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5" r:id="rId57"/>
    <p:sldId id="313" r:id="rId58"/>
    <p:sldId id="314" r:id="rId59"/>
    <p:sldId id="312" r:id="rId6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F008870-0C72-417C-9271-2563C57113AE}"/>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457903E1-FF97-4FB0-BD91-1C7295B32E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8119C6D6-2DC3-4029-A89B-3C0B40A7A5B7}"/>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5" name="頁尾版面配置區 4">
            <a:extLst>
              <a:ext uri="{FF2B5EF4-FFF2-40B4-BE49-F238E27FC236}">
                <a16:creationId xmlns:a16="http://schemas.microsoft.com/office/drawing/2014/main" id="{40F5C921-BF01-4C53-A9B5-3AE6A10D321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B163224-9463-4897-9D4F-3FFDF856A557}"/>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11699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2A601D-4FDD-4419-9BD0-B1B6F258767D}"/>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3214D09A-8977-4294-ACF1-9CD64A1000CD}"/>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C83F3A0-0C48-442D-B488-C09BC7FC00DA}"/>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5" name="頁尾版面配置區 4">
            <a:extLst>
              <a:ext uri="{FF2B5EF4-FFF2-40B4-BE49-F238E27FC236}">
                <a16:creationId xmlns:a16="http://schemas.microsoft.com/office/drawing/2014/main" id="{00EF82BE-F233-4BA9-A651-9D0A367DF01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3DA39CF-A3BF-418B-A2FC-E845ECB6E734}"/>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2846874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56547F3-4BC3-44D7-88EB-72A10B6C38D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D2B50804-E595-47B1-B1AF-78B1C82B6639}"/>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D4F92B9-C144-429E-978C-0B95CCCD92E3}"/>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5" name="頁尾版面配置區 4">
            <a:extLst>
              <a:ext uri="{FF2B5EF4-FFF2-40B4-BE49-F238E27FC236}">
                <a16:creationId xmlns:a16="http://schemas.microsoft.com/office/drawing/2014/main" id="{71027C9D-9C9E-45FE-8C90-8D7F0BD330D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32D85BB-CD6C-4188-B2D1-50D48B55C311}"/>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271371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4EF287C-5D43-49E6-A2DB-969A8798D9D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18BD4C5-2F58-4855-9252-370505946D27}"/>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978082D-B3AD-4942-8731-B9A15EA556C8}"/>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5" name="頁尾版面配置區 4">
            <a:extLst>
              <a:ext uri="{FF2B5EF4-FFF2-40B4-BE49-F238E27FC236}">
                <a16:creationId xmlns:a16="http://schemas.microsoft.com/office/drawing/2014/main" id="{7DF860FC-2A1F-44DF-95E8-29D2A1CF860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07FDCB4-61E3-439E-84A1-1E78A608C3C3}"/>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396483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B3905D-4999-40C4-8ED9-8D6015A144EC}"/>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B5157D6A-4BBD-4B61-BE87-D7BA52B0EC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660D27A6-BA07-464D-BD90-36CBE5FB22B6}"/>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5" name="頁尾版面配置區 4">
            <a:extLst>
              <a:ext uri="{FF2B5EF4-FFF2-40B4-BE49-F238E27FC236}">
                <a16:creationId xmlns:a16="http://schemas.microsoft.com/office/drawing/2014/main" id="{428732C0-7796-4494-83CE-24312482053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673DB55-A31E-4FC9-8F33-C1523B43970C}"/>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83352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CBB5CE-18B8-4A08-B2D7-8FCAAF30382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7CF3B881-FF2E-4482-B3F7-30458575B183}"/>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6F469AD-2DD8-4BB8-AE9F-0B14BD7AAE4F}"/>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2EFE35DE-5CBC-4F2D-9656-E00963A37F02}"/>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6" name="頁尾版面配置區 5">
            <a:extLst>
              <a:ext uri="{FF2B5EF4-FFF2-40B4-BE49-F238E27FC236}">
                <a16:creationId xmlns:a16="http://schemas.microsoft.com/office/drawing/2014/main" id="{F06DDABF-8908-4CC2-B720-384A49070FA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5DC508A-3231-4F89-80FC-49774A4F6DF7}"/>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64700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4835E54-53D0-43C4-84B2-E89CFB9FAE97}"/>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AE3B06F-C015-4EB4-ABB6-15A915DA0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0370DAB7-6B15-417C-8A06-3EABC1257145}"/>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182FD2A-2747-4D15-988F-C06761653A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5310D3AA-B7D1-4A83-A478-053DF5956D43}"/>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37777FE9-FFD9-46BE-8DC7-106FDAD207B2}"/>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8" name="頁尾版面配置區 7">
            <a:extLst>
              <a:ext uri="{FF2B5EF4-FFF2-40B4-BE49-F238E27FC236}">
                <a16:creationId xmlns:a16="http://schemas.microsoft.com/office/drawing/2014/main" id="{0C318B15-FD82-4F07-97CC-0A1F16FE411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C7A79159-09BD-434D-93F2-1FAF2911CBC1}"/>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058034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34A99C-5508-4B48-97B5-2EDF09FD8F8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EF276592-6A08-4B60-8DEA-8922C3B92BBB}"/>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4" name="頁尾版面配置區 3">
            <a:extLst>
              <a:ext uri="{FF2B5EF4-FFF2-40B4-BE49-F238E27FC236}">
                <a16:creationId xmlns:a16="http://schemas.microsoft.com/office/drawing/2014/main" id="{181E2221-61DB-444D-9559-DDEE21857B4C}"/>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24017C61-4DAE-4EBD-8FE7-A692C6B17091}"/>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823151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B2BAECA4-982D-45B7-B24D-DA2C49FEE420}"/>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3" name="頁尾版面配置區 2">
            <a:extLst>
              <a:ext uri="{FF2B5EF4-FFF2-40B4-BE49-F238E27FC236}">
                <a16:creationId xmlns:a16="http://schemas.microsoft.com/office/drawing/2014/main" id="{7D7D5574-23ED-4C13-A1B7-EE3BC0D72095}"/>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65406391-5A5F-4477-8885-BFE814F3552A}"/>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2483537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7A37668-888A-4F1F-B9DA-CF289F25D68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AC11131B-F03A-42F4-9A76-DD45D8D9EB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F5293086-1AD6-4132-9959-8F9ABF01D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4F068B06-0330-4D48-BBBB-B4359224A021}"/>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6" name="頁尾版面配置區 5">
            <a:extLst>
              <a:ext uri="{FF2B5EF4-FFF2-40B4-BE49-F238E27FC236}">
                <a16:creationId xmlns:a16="http://schemas.microsoft.com/office/drawing/2014/main" id="{3D10B0A2-FBC3-44C2-8B0F-4FC976D4A62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D69C40C-D632-4421-B988-9EC25D6C5FF5}"/>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24888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881D654-2CDD-4FD7-8A42-7A88C9D8E18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D05DA721-6FCE-4CC8-B05D-F46D1FEEE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97DC0342-5F6C-4894-9C52-B95506B72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1B8E203D-4CB4-4176-A814-90B2BE690113}"/>
              </a:ext>
            </a:extLst>
          </p:cNvPr>
          <p:cNvSpPr>
            <a:spLocks noGrp="1"/>
          </p:cNvSpPr>
          <p:nvPr>
            <p:ph type="dt" sz="half" idx="10"/>
          </p:nvPr>
        </p:nvSpPr>
        <p:spPr/>
        <p:txBody>
          <a:bodyPr/>
          <a:lstStyle/>
          <a:p>
            <a:fld id="{9737916F-E73E-4CCC-8A3E-DBB1F965780E}" type="datetimeFigureOut">
              <a:rPr lang="zh-TW" altLang="en-US" smtClean="0"/>
              <a:t>2023/12/6</a:t>
            </a:fld>
            <a:endParaRPr lang="zh-TW" altLang="en-US"/>
          </a:p>
        </p:txBody>
      </p:sp>
      <p:sp>
        <p:nvSpPr>
          <p:cNvPr id="6" name="頁尾版面配置區 5">
            <a:extLst>
              <a:ext uri="{FF2B5EF4-FFF2-40B4-BE49-F238E27FC236}">
                <a16:creationId xmlns:a16="http://schemas.microsoft.com/office/drawing/2014/main" id="{085B2B67-CCD2-498E-9B99-7909A5565A0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194E2B0-B7A3-4BE6-AB1F-189DDB57834F}"/>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3616089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1AC51319-EC34-497C-88D1-4CEC778B44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F8B04CA-AEA1-4EC9-A9E7-1FF0E6639E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3E8919A-36C9-4080-8944-5292D203A0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7916F-E73E-4CCC-8A3E-DBB1F965780E}" type="datetimeFigureOut">
              <a:rPr lang="zh-TW" altLang="en-US" smtClean="0"/>
              <a:t>2023/12/6</a:t>
            </a:fld>
            <a:endParaRPr lang="zh-TW" altLang="en-US"/>
          </a:p>
        </p:txBody>
      </p:sp>
      <p:sp>
        <p:nvSpPr>
          <p:cNvPr id="5" name="頁尾版面配置區 4">
            <a:extLst>
              <a:ext uri="{FF2B5EF4-FFF2-40B4-BE49-F238E27FC236}">
                <a16:creationId xmlns:a16="http://schemas.microsoft.com/office/drawing/2014/main" id="{F20423AB-96B7-4530-B1B9-6E3F3C94D8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809E3165-ED36-4192-862C-6BE43F5AB9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3393820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57E76E-F23F-40CC-8E53-85CDE34381AB}"/>
              </a:ext>
            </a:extLst>
          </p:cNvPr>
          <p:cNvSpPr>
            <a:spLocks noGrp="1"/>
          </p:cNvSpPr>
          <p:nvPr>
            <p:ph type="title"/>
          </p:nvPr>
        </p:nvSpPr>
        <p:spPr/>
        <p:txBody>
          <a:bodyPr/>
          <a:lstStyle/>
          <a:p>
            <a:r>
              <a:rPr lang="en-US" altLang="zh-TW" b="1" dirty="0"/>
              <a:t>Chapter 7 Supervised Learning Methods: Part 1</a:t>
            </a:r>
            <a:endParaRPr lang="zh-TW" altLang="en-US" b="1" dirty="0"/>
          </a:p>
        </p:txBody>
      </p:sp>
      <p:sp>
        <p:nvSpPr>
          <p:cNvPr id="3" name="內容版面配置區 2">
            <a:extLst>
              <a:ext uri="{FF2B5EF4-FFF2-40B4-BE49-F238E27FC236}">
                <a16:creationId xmlns:a16="http://schemas.microsoft.com/office/drawing/2014/main" id="{7ECCD8A8-29F5-4A3A-917B-C3F18C84BEA2}"/>
              </a:ext>
            </a:extLst>
          </p:cNvPr>
          <p:cNvSpPr>
            <a:spLocks noGrp="1"/>
          </p:cNvSpPr>
          <p:nvPr>
            <p:ph idx="1"/>
          </p:nvPr>
        </p:nvSpPr>
        <p:spPr/>
        <p:txBody>
          <a:bodyPr>
            <a:normAutofit/>
          </a:bodyPr>
          <a:lstStyle/>
          <a:p>
            <a:r>
              <a:rPr lang="en-US" altLang="zh-TW" dirty="0"/>
              <a:t>Supervised Learning is the task of learning to predict a numerical or a categorical output for a given input sample.</a:t>
            </a:r>
          </a:p>
          <a:p>
            <a:r>
              <a:rPr lang="en-US" altLang="zh-TW" dirty="0"/>
              <a:t>An explanation of Linear Regression followed by a </a:t>
            </a:r>
            <a:r>
              <a:rPr lang="en-US" altLang="zh-TW" dirty="0" err="1"/>
              <a:t>scikitlearn</a:t>
            </a:r>
            <a:r>
              <a:rPr lang="en-US" altLang="zh-TW" dirty="0"/>
              <a:t> based experiment.</a:t>
            </a:r>
          </a:p>
          <a:p>
            <a:r>
              <a:rPr lang="en-US" altLang="zh-TW" dirty="0"/>
              <a:t>Discuss a few measures to determine the quality</a:t>
            </a:r>
            <a:r>
              <a:rPr lang="zh-TW" altLang="en-US" dirty="0"/>
              <a:t> </a:t>
            </a:r>
            <a:r>
              <a:rPr lang="en-US" altLang="zh-TW" dirty="0"/>
              <a:t>of regression model.</a:t>
            </a:r>
          </a:p>
          <a:p>
            <a:r>
              <a:rPr lang="en-US" altLang="zh-TW" dirty="0"/>
              <a:t>Logistic</a:t>
            </a:r>
            <a:r>
              <a:rPr lang="zh-TW" altLang="en-US" dirty="0"/>
              <a:t> </a:t>
            </a:r>
            <a:r>
              <a:rPr lang="en-US" altLang="zh-TW" dirty="0"/>
              <a:t>Regression learns a simple model and visualize its predictions in a decision boundary chart.</a:t>
            </a:r>
          </a:p>
          <a:p>
            <a:r>
              <a:rPr lang="en-US" altLang="zh-TW" dirty="0"/>
              <a:t>Decision Trees forms the basis of a powerful suite of methods that are used for both classification and regression.</a:t>
            </a:r>
            <a:endParaRPr lang="zh-TW" altLang="en-US" dirty="0"/>
          </a:p>
        </p:txBody>
      </p:sp>
    </p:spTree>
    <p:extLst>
      <p:ext uri="{BB962C8B-B14F-4D97-AF65-F5344CB8AC3E}">
        <p14:creationId xmlns:p14="http://schemas.microsoft.com/office/powerpoint/2010/main" val="1724328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FC3506-75EF-432C-96F9-30C484347A9E}"/>
              </a:ext>
            </a:extLst>
          </p:cNvPr>
          <p:cNvSpPr>
            <a:spLocks noGrp="1"/>
          </p:cNvSpPr>
          <p:nvPr>
            <p:ph type="title"/>
          </p:nvPr>
        </p:nvSpPr>
        <p:spPr/>
        <p:txBody>
          <a:bodyPr/>
          <a:lstStyle/>
          <a:p>
            <a:r>
              <a:rPr lang="en-US" altLang="zh-TW" dirty="0"/>
              <a:t>Visualizing What We Learned</a:t>
            </a:r>
            <a:endParaRPr lang="zh-TW" altLang="en-US" dirty="0"/>
          </a:p>
        </p:txBody>
      </p:sp>
      <p:sp>
        <p:nvSpPr>
          <p:cNvPr id="3" name="內容版面配置區 2">
            <a:extLst>
              <a:ext uri="{FF2B5EF4-FFF2-40B4-BE49-F238E27FC236}">
                <a16:creationId xmlns:a16="http://schemas.microsoft.com/office/drawing/2014/main" id="{C05EF98F-59ED-4064-893A-B4DB72F3D786}"/>
              </a:ext>
            </a:extLst>
          </p:cNvPr>
          <p:cNvSpPr>
            <a:spLocks noGrp="1"/>
          </p:cNvSpPr>
          <p:nvPr>
            <p:ph idx="1"/>
          </p:nvPr>
        </p:nvSpPr>
        <p:spPr/>
        <p:txBody>
          <a:bodyPr>
            <a:normAutofit/>
          </a:bodyPr>
          <a:lstStyle/>
          <a:p>
            <a:pPr marL="457200" lvl="1" indent="0">
              <a:buNone/>
            </a:pPr>
            <a:r>
              <a:rPr lang="en-US" altLang="zh-TW" dirty="0"/>
              <a:t>print (</a:t>
            </a:r>
            <a:r>
              <a:rPr lang="en-US" altLang="zh-TW" dirty="0" err="1"/>
              <a:t>reg.coef</a:t>
            </a:r>
            <a:r>
              <a:rPr lang="en-US" altLang="zh-TW" dirty="0"/>
              <a:t>_)</a:t>
            </a:r>
          </a:p>
          <a:p>
            <a:pPr marL="457200" lvl="1" indent="0">
              <a:buNone/>
            </a:pPr>
            <a:r>
              <a:rPr lang="en-US" altLang="zh-TW" dirty="0"/>
              <a:t>print (</a:t>
            </a:r>
            <a:r>
              <a:rPr lang="en-US" altLang="zh-TW" dirty="0" err="1"/>
              <a:t>reg.intercept</a:t>
            </a:r>
            <a:r>
              <a:rPr lang="en-US" altLang="zh-TW" dirty="0"/>
              <a:t>_)</a:t>
            </a:r>
          </a:p>
          <a:p>
            <a:pPr marL="457200" lvl="1" indent="0">
              <a:buNone/>
            </a:pPr>
            <a:r>
              <a:rPr lang="en-US" altLang="zh-TW" dirty="0"/>
              <a:t>import </a:t>
            </a:r>
            <a:r>
              <a:rPr lang="en-US" altLang="zh-TW" dirty="0" err="1"/>
              <a:t>matplotlib.pyplot</a:t>
            </a:r>
            <a:r>
              <a:rPr lang="en-US" altLang="zh-TW" dirty="0"/>
              <a:t> as </a:t>
            </a:r>
            <a:r>
              <a:rPr lang="en-US" altLang="zh-TW" dirty="0" err="1"/>
              <a:t>plt</a:t>
            </a:r>
            <a:endParaRPr lang="en-US" altLang="zh-TW" dirty="0"/>
          </a:p>
          <a:p>
            <a:pPr marL="457200" lvl="1" indent="0">
              <a:buNone/>
            </a:pPr>
            <a:r>
              <a:rPr lang="en-US" altLang="zh-TW" dirty="0" err="1"/>
              <a:t>fig,ax</a:t>
            </a:r>
            <a:r>
              <a:rPr lang="en-US" altLang="zh-TW" dirty="0"/>
              <a:t> = </a:t>
            </a:r>
            <a:r>
              <a:rPr lang="en-US" altLang="zh-TW" dirty="0" err="1"/>
              <a:t>plt.subplots</a:t>
            </a:r>
            <a:r>
              <a:rPr lang="en-US" altLang="zh-TW" dirty="0"/>
              <a:t>()</a:t>
            </a:r>
          </a:p>
          <a:p>
            <a:pPr marL="457200" lvl="1" indent="0">
              <a:buNone/>
            </a:pPr>
            <a:r>
              <a:rPr lang="en-US" altLang="zh-TW" dirty="0" err="1"/>
              <a:t>plt.scatter</a:t>
            </a:r>
            <a:r>
              <a:rPr lang="en-US" altLang="zh-TW" dirty="0"/>
              <a:t>(X, Y)</a:t>
            </a:r>
          </a:p>
          <a:p>
            <a:pPr marL="457200" lvl="1" indent="0">
              <a:buNone/>
            </a:pPr>
            <a:r>
              <a:rPr lang="en-US" altLang="zh-TW" dirty="0" err="1"/>
              <a:t>ax.axline</a:t>
            </a:r>
            <a:r>
              <a:rPr lang="en-US" altLang="zh-TW" dirty="0"/>
              <a:t>( (0, </a:t>
            </a:r>
            <a:r>
              <a:rPr lang="en-US" altLang="zh-TW" dirty="0" err="1"/>
              <a:t>reg.intercept</a:t>
            </a:r>
            <a:r>
              <a:rPr lang="en-US" altLang="zh-TW" dirty="0"/>
              <a:t>_), slope=</a:t>
            </a:r>
            <a:r>
              <a:rPr lang="en-US" altLang="zh-TW" dirty="0" err="1"/>
              <a:t>reg.coef</a:t>
            </a:r>
            <a:r>
              <a:rPr lang="en-US" altLang="zh-TW" dirty="0"/>
              <a:t>_ , label='regression line')</a:t>
            </a:r>
          </a:p>
          <a:p>
            <a:pPr marL="457200" lvl="1" indent="0">
              <a:buNone/>
            </a:pPr>
            <a:r>
              <a:rPr lang="en-US" altLang="zh-TW" dirty="0" err="1"/>
              <a:t>ax.legend</a:t>
            </a:r>
            <a:r>
              <a:rPr lang="en-US" altLang="zh-TW" dirty="0"/>
              <a:t>()</a:t>
            </a:r>
          </a:p>
          <a:p>
            <a:pPr marL="457200" lvl="1" indent="0">
              <a:buNone/>
            </a:pPr>
            <a:r>
              <a:rPr lang="en-US" altLang="zh-TW" dirty="0" err="1"/>
              <a:t>plt.show</a:t>
            </a:r>
            <a:r>
              <a:rPr lang="en-US" altLang="zh-TW" dirty="0"/>
              <a:t>()</a:t>
            </a:r>
          </a:p>
        </p:txBody>
      </p:sp>
    </p:spTree>
    <p:extLst>
      <p:ext uri="{BB962C8B-B14F-4D97-AF65-F5344CB8AC3E}">
        <p14:creationId xmlns:p14="http://schemas.microsoft.com/office/powerpoint/2010/main" val="1788528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C851FC-31DC-43A4-8382-1CDBB5B39E1B}"/>
              </a:ext>
            </a:extLst>
          </p:cNvPr>
          <p:cNvSpPr>
            <a:spLocks noGrp="1"/>
          </p:cNvSpPr>
          <p:nvPr>
            <p:ph type="title"/>
          </p:nvPr>
        </p:nvSpPr>
        <p:spPr/>
        <p:txBody>
          <a:bodyPr/>
          <a:lstStyle/>
          <a:p>
            <a:r>
              <a:rPr lang="en-US" altLang="zh-TW" dirty="0"/>
              <a:t>Evaluating Linear Regression</a:t>
            </a:r>
            <a:endParaRPr lang="zh-TW" altLang="en-US" dirty="0"/>
          </a:p>
        </p:txBody>
      </p:sp>
      <p:sp>
        <p:nvSpPr>
          <p:cNvPr id="3" name="內容版面配置區 2">
            <a:extLst>
              <a:ext uri="{FF2B5EF4-FFF2-40B4-BE49-F238E27FC236}">
                <a16:creationId xmlns:a16="http://schemas.microsoft.com/office/drawing/2014/main" id="{C260B6F4-5C67-455D-8782-BED073EF48AA}"/>
              </a:ext>
            </a:extLst>
          </p:cNvPr>
          <p:cNvSpPr>
            <a:spLocks noGrp="1"/>
          </p:cNvSpPr>
          <p:nvPr>
            <p:ph idx="1"/>
          </p:nvPr>
        </p:nvSpPr>
        <p:spPr/>
        <p:txBody>
          <a:bodyPr/>
          <a:lstStyle/>
          <a:p>
            <a:r>
              <a:rPr lang="en-US" altLang="zh-TW" dirty="0"/>
              <a:t>We have several evaluation measures to check how well our regression model is performing. In this example, we will simply compare how far our predictions are with respect to the actual values in the training dataset.</a:t>
            </a:r>
            <a:endParaRPr lang="zh-TW" altLang="en-US" dirty="0"/>
          </a:p>
        </p:txBody>
      </p:sp>
    </p:spTree>
    <p:extLst>
      <p:ext uri="{BB962C8B-B14F-4D97-AF65-F5344CB8AC3E}">
        <p14:creationId xmlns:p14="http://schemas.microsoft.com/office/powerpoint/2010/main" val="1131262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D1E7E2-C727-46CF-96F3-74A2ABCFD2D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87369C4-C0FB-4402-800E-C6EE12122FBE}"/>
              </a:ext>
            </a:extLst>
          </p:cNvPr>
          <p:cNvSpPr>
            <a:spLocks noGrp="1"/>
          </p:cNvSpPr>
          <p:nvPr>
            <p:ph idx="1"/>
          </p:nvPr>
        </p:nvSpPr>
        <p:spPr/>
        <p:txBody>
          <a:bodyPr/>
          <a:lstStyle/>
          <a:p>
            <a:pPr marL="457200" lvl="1" indent="0">
              <a:buNone/>
            </a:pPr>
            <a:r>
              <a:rPr lang="en-US" altLang="zh-TW" dirty="0" err="1"/>
              <a:t>results_table</a:t>
            </a:r>
            <a:r>
              <a:rPr lang="en-US" altLang="zh-TW" dirty="0"/>
              <a:t> = </a:t>
            </a:r>
            <a:r>
              <a:rPr lang="en-US" altLang="zh-TW" dirty="0" err="1"/>
              <a:t>pd.DataFrame</a:t>
            </a:r>
            <a:r>
              <a:rPr lang="en-US" altLang="zh-TW" dirty="0"/>
              <a:t>(data=X, columns=['Marks'])</a:t>
            </a:r>
          </a:p>
          <a:p>
            <a:pPr marL="457200" lvl="1" indent="0">
              <a:buNone/>
            </a:pPr>
            <a:r>
              <a:rPr lang="en-US" altLang="zh-TW" dirty="0" err="1"/>
              <a:t>results_table</a:t>
            </a:r>
            <a:r>
              <a:rPr lang="en-US" altLang="zh-TW" dirty="0"/>
              <a:t>['Predicted Salary'] = </a:t>
            </a:r>
            <a:r>
              <a:rPr lang="en-US" altLang="zh-TW" dirty="0" err="1"/>
              <a:t>reg.predict</a:t>
            </a:r>
            <a:r>
              <a:rPr lang="en-US" altLang="zh-TW" dirty="0"/>
              <a:t>(X)</a:t>
            </a:r>
          </a:p>
          <a:p>
            <a:pPr marL="457200" lvl="1" indent="0">
              <a:buNone/>
            </a:pPr>
            <a:r>
              <a:rPr lang="en-US" altLang="zh-TW" dirty="0" err="1"/>
              <a:t>results_table</a:t>
            </a:r>
            <a:r>
              <a:rPr lang="en-US" altLang="zh-TW" dirty="0"/>
              <a:t>['Actual Salary'] = Y</a:t>
            </a:r>
          </a:p>
          <a:p>
            <a:pPr marL="457200" lvl="1" indent="0">
              <a:buNone/>
            </a:pPr>
            <a:r>
              <a:rPr lang="en-US" altLang="zh-TW" dirty="0" err="1"/>
              <a:t>results_table</a:t>
            </a:r>
            <a:r>
              <a:rPr lang="en-US" altLang="zh-TW" dirty="0"/>
              <a:t>['Error'] = </a:t>
            </a:r>
            <a:r>
              <a:rPr lang="en-US" altLang="zh-TW" dirty="0" err="1"/>
              <a:t>results_table</a:t>
            </a:r>
            <a:r>
              <a:rPr lang="en-US" altLang="zh-TW" dirty="0"/>
              <a:t>['Actual Salary']-</a:t>
            </a:r>
            <a:r>
              <a:rPr lang="en-US" altLang="zh-TW" dirty="0" err="1"/>
              <a:t>results_table</a:t>
            </a:r>
            <a:r>
              <a:rPr lang="en-US" altLang="zh-TW" dirty="0"/>
              <a:t>['Predicted Salary']</a:t>
            </a:r>
          </a:p>
          <a:p>
            <a:pPr marL="457200" lvl="1" indent="0">
              <a:buNone/>
            </a:pPr>
            <a:r>
              <a:rPr lang="en-US" altLang="zh-TW" dirty="0" err="1"/>
              <a:t>results_table</a:t>
            </a:r>
            <a:r>
              <a:rPr lang="en-US" altLang="zh-TW" dirty="0"/>
              <a:t>['Error Squared'] = </a:t>
            </a:r>
            <a:r>
              <a:rPr lang="en-US" altLang="zh-TW" dirty="0" err="1"/>
              <a:t>results_table</a:t>
            </a:r>
            <a:r>
              <a:rPr lang="en-US" altLang="zh-TW" dirty="0"/>
              <a:t>['Error']* </a:t>
            </a:r>
            <a:r>
              <a:rPr lang="en-US" altLang="zh-TW" dirty="0" err="1"/>
              <a:t>results_table</a:t>
            </a:r>
            <a:r>
              <a:rPr lang="en-US" altLang="zh-TW" dirty="0"/>
              <a:t>['Error']</a:t>
            </a:r>
          </a:p>
          <a:p>
            <a:pPr marL="457200" lvl="1" indent="0">
              <a:buNone/>
            </a:pPr>
            <a:r>
              <a:rPr lang="en-US" altLang="zh-TW" dirty="0"/>
              <a:t>print(</a:t>
            </a:r>
            <a:r>
              <a:rPr lang="en-US" altLang="zh-TW" dirty="0" err="1"/>
              <a:t>results_table</a:t>
            </a:r>
            <a:r>
              <a:rPr lang="en-US" altLang="zh-TW" dirty="0"/>
              <a:t>)</a:t>
            </a:r>
          </a:p>
        </p:txBody>
      </p:sp>
    </p:spTree>
    <p:extLst>
      <p:ext uri="{BB962C8B-B14F-4D97-AF65-F5344CB8AC3E}">
        <p14:creationId xmlns:p14="http://schemas.microsoft.com/office/powerpoint/2010/main" val="3256231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BF7089-C498-40FC-A908-D8686754BF7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A0341AB-99C5-4E75-8EED-D9C5BC56E33C}"/>
              </a:ext>
            </a:extLst>
          </p:cNvPr>
          <p:cNvSpPr>
            <a:spLocks noGrp="1"/>
          </p:cNvSpPr>
          <p:nvPr>
            <p:ph idx="1"/>
          </p:nvPr>
        </p:nvSpPr>
        <p:spPr/>
        <p:txBody>
          <a:bodyPr>
            <a:normAutofit/>
          </a:bodyPr>
          <a:lstStyle/>
          <a:p>
            <a:r>
              <a:rPr lang="en-US" altLang="zh-TW" dirty="0"/>
              <a:t>We can use this table to compute the mean absolute error or mean squared error, or most commonly root mean squared error.</a:t>
            </a:r>
          </a:p>
          <a:p>
            <a:pPr marL="457200" lvl="1" indent="0">
              <a:buNone/>
            </a:pPr>
            <a:r>
              <a:rPr lang="en-US" altLang="zh-TW" dirty="0"/>
              <a:t>import math</a:t>
            </a:r>
          </a:p>
          <a:p>
            <a:pPr marL="457200" lvl="1" indent="0">
              <a:buNone/>
            </a:pPr>
            <a:r>
              <a:rPr lang="en-US" altLang="zh-TW" dirty="0"/>
              <a:t>import </a:t>
            </a:r>
            <a:r>
              <a:rPr lang="en-US" altLang="zh-TW" dirty="0" err="1"/>
              <a:t>numpy</a:t>
            </a:r>
            <a:r>
              <a:rPr lang="en-US" altLang="zh-TW" dirty="0"/>
              <a:t> as np</a:t>
            </a:r>
          </a:p>
          <a:p>
            <a:pPr marL="457200" lvl="1" indent="0">
              <a:buNone/>
            </a:pPr>
            <a:r>
              <a:rPr lang="en-US" altLang="zh-TW" dirty="0" err="1"/>
              <a:t>mean_absolute_error</a:t>
            </a:r>
            <a:r>
              <a:rPr lang="en-US" altLang="zh-TW" dirty="0"/>
              <a:t> = </a:t>
            </a:r>
            <a:r>
              <a:rPr lang="en-US" altLang="zh-TW" dirty="0" err="1"/>
              <a:t>np.abs</a:t>
            </a:r>
            <a:r>
              <a:rPr lang="en-US" altLang="zh-TW" dirty="0"/>
              <a:t>(</a:t>
            </a:r>
            <a:r>
              <a:rPr lang="en-US" altLang="zh-TW" dirty="0" err="1"/>
              <a:t>results_table</a:t>
            </a:r>
            <a:r>
              <a:rPr lang="en-US" altLang="zh-TW" dirty="0"/>
              <a:t>['Error']).mean()</a:t>
            </a:r>
          </a:p>
          <a:p>
            <a:pPr marL="457200" lvl="1" indent="0">
              <a:buNone/>
            </a:pPr>
            <a:r>
              <a:rPr lang="en-US" altLang="zh-TW" dirty="0" err="1"/>
              <a:t>mean_squared_error</a:t>
            </a:r>
            <a:r>
              <a:rPr lang="en-US" altLang="zh-TW" dirty="0"/>
              <a:t> = </a:t>
            </a:r>
            <a:r>
              <a:rPr lang="en-US" altLang="zh-TW" dirty="0" err="1"/>
              <a:t>results_table</a:t>
            </a:r>
            <a:r>
              <a:rPr lang="en-US" altLang="zh-TW" dirty="0"/>
              <a:t>['Error Squared'].mean()</a:t>
            </a:r>
          </a:p>
          <a:p>
            <a:pPr marL="457200" lvl="1" indent="0">
              <a:buNone/>
            </a:pPr>
            <a:r>
              <a:rPr lang="en-US" altLang="zh-TW" dirty="0" err="1"/>
              <a:t>root_mean_squared_error</a:t>
            </a:r>
            <a:r>
              <a:rPr lang="en-US" altLang="zh-TW" dirty="0"/>
              <a:t> = </a:t>
            </a:r>
            <a:r>
              <a:rPr lang="en-US" altLang="zh-TW" dirty="0" err="1"/>
              <a:t>math.sqrt</a:t>
            </a:r>
            <a:r>
              <a:rPr lang="en-US" altLang="zh-TW" dirty="0"/>
              <a:t>(</a:t>
            </a:r>
            <a:r>
              <a:rPr lang="en-US" altLang="zh-TW" dirty="0" err="1"/>
              <a:t>mean_squared_error</a:t>
            </a:r>
            <a:r>
              <a:rPr lang="en-US" altLang="zh-TW" dirty="0"/>
              <a:t>)</a:t>
            </a:r>
          </a:p>
          <a:p>
            <a:pPr marL="457200" lvl="1" indent="0">
              <a:buNone/>
            </a:pPr>
            <a:r>
              <a:rPr lang="en-US" altLang="zh-TW" dirty="0"/>
              <a:t>print (</a:t>
            </a:r>
            <a:r>
              <a:rPr lang="en-US" altLang="zh-TW" dirty="0" err="1"/>
              <a:t>mean_absolute_error</a:t>
            </a:r>
            <a:r>
              <a:rPr lang="en-US" altLang="zh-TW" dirty="0"/>
              <a:t>)</a:t>
            </a:r>
          </a:p>
          <a:p>
            <a:pPr marL="457200" lvl="1" indent="0">
              <a:buNone/>
            </a:pPr>
            <a:r>
              <a:rPr lang="en-US" altLang="zh-TW" dirty="0"/>
              <a:t>print (</a:t>
            </a:r>
            <a:r>
              <a:rPr lang="en-US" altLang="zh-TW" dirty="0" err="1"/>
              <a:t>mean_squared_error</a:t>
            </a:r>
            <a:r>
              <a:rPr lang="en-US" altLang="zh-TW" dirty="0"/>
              <a:t>)</a:t>
            </a:r>
          </a:p>
          <a:p>
            <a:pPr marL="457200" lvl="1" indent="0">
              <a:buNone/>
            </a:pPr>
            <a:r>
              <a:rPr lang="en-US" altLang="zh-TW" dirty="0"/>
              <a:t>print (</a:t>
            </a:r>
            <a:r>
              <a:rPr lang="en-US" altLang="zh-TW" dirty="0" err="1"/>
              <a:t>root_mean_squared_error</a:t>
            </a:r>
            <a:r>
              <a:rPr lang="en-US" altLang="zh-TW" dirty="0"/>
              <a:t>)</a:t>
            </a:r>
          </a:p>
        </p:txBody>
      </p:sp>
    </p:spTree>
    <p:extLst>
      <p:ext uri="{BB962C8B-B14F-4D97-AF65-F5344CB8AC3E}">
        <p14:creationId xmlns:p14="http://schemas.microsoft.com/office/powerpoint/2010/main" val="1682915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15502D-3A72-40A4-A3AA-E7CDB921886F}"/>
              </a:ext>
            </a:extLst>
          </p:cNvPr>
          <p:cNvSpPr>
            <a:spLocks noGrp="1"/>
          </p:cNvSpPr>
          <p:nvPr>
            <p:ph type="title"/>
          </p:nvPr>
        </p:nvSpPr>
        <p:spPr/>
        <p:txBody>
          <a:bodyPr/>
          <a:lstStyle/>
          <a:p>
            <a:endParaRPr lang="zh-TW" altLang="en-US" dirty="0"/>
          </a:p>
        </p:txBody>
      </p:sp>
      <p:sp>
        <p:nvSpPr>
          <p:cNvPr id="3" name="內容版面配置區 2">
            <a:extLst>
              <a:ext uri="{FF2B5EF4-FFF2-40B4-BE49-F238E27FC236}">
                <a16:creationId xmlns:a16="http://schemas.microsoft.com/office/drawing/2014/main" id="{01C36B9F-499D-44F0-A4EE-FED0092E15E7}"/>
              </a:ext>
            </a:extLst>
          </p:cNvPr>
          <p:cNvSpPr>
            <a:spLocks noGrp="1"/>
          </p:cNvSpPr>
          <p:nvPr>
            <p:ph idx="1"/>
          </p:nvPr>
        </p:nvSpPr>
        <p:spPr/>
        <p:txBody>
          <a:bodyPr/>
          <a:lstStyle/>
          <a:p>
            <a:r>
              <a:rPr lang="en-US" altLang="zh-TW" dirty="0"/>
              <a:t>Alternatively, you can use internal implementations to achieve the same error values.</a:t>
            </a:r>
          </a:p>
          <a:p>
            <a:pPr marL="457200" lvl="1" indent="0">
              <a:buNone/>
            </a:pPr>
            <a:r>
              <a:rPr lang="en-US" altLang="zh-TW" dirty="0"/>
              <a:t>from </a:t>
            </a:r>
            <a:r>
              <a:rPr lang="en-US" altLang="zh-TW" dirty="0" err="1"/>
              <a:t>sklearn.metrics</a:t>
            </a:r>
            <a:r>
              <a:rPr lang="en-US" altLang="zh-TW" dirty="0"/>
              <a:t> import </a:t>
            </a:r>
            <a:r>
              <a:rPr lang="en-US" altLang="zh-TW" dirty="0" err="1"/>
              <a:t>mean_squared_error</a:t>
            </a:r>
            <a:r>
              <a:rPr lang="en-US" altLang="zh-TW" dirty="0"/>
              <a:t>, </a:t>
            </a:r>
            <a:r>
              <a:rPr lang="en-US" altLang="zh-TW" dirty="0" err="1"/>
              <a:t>mean_absolute_error</a:t>
            </a:r>
            <a:endParaRPr lang="en-US" altLang="zh-TW" dirty="0"/>
          </a:p>
          <a:p>
            <a:pPr marL="457200" lvl="1" indent="0">
              <a:buNone/>
            </a:pPr>
            <a:r>
              <a:rPr lang="en-US" altLang="zh-TW" dirty="0"/>
              <a:t>print(</a:t>
            </a:r>
            <a:r>
              <a:rPr lang="en-US" altLang="zh-TW" dirty="0" err="1"/>
              <a:t>mean_squared_error</a:t>
            </a:r>
            <a:r>
              <a:rPr lang="en-US" altLang="zh-TW" dirty="0"/>
              <a:t>(</a:t>
            </a:r>
            <a:r>
              <a:rPr lang="en-US" altLang="zh-TW" dirty="0" err="1"/>
              <a:t>results_table</a:t>
            </a:r>
            <a:r>
              <a:rPr lang="en-US" altLang="zh-TW" dirty="0"/>
              <a:t>['Actual Salary'], </a:t>
            </a:r>
            <a:r>
              <a:rPr lang="en-US" altLang="zh-TW" dirty="0" err="1"/>
              <a:t>results_table</a:t>
            </a:r>
            <a:r>
              <a:rPr lang="en-US" altLang="zh-TW" dirty="0"/>
              <a:t>['Predicted Salary']))</a:t>
            </a:r>
          </a:p>
          <a:p>
            <a:pPr marL="457200" lvl="1" indent="0">
              <a:buNone/>
            </a:pPr>
            <a:r>
              <a:rPr lang="en-US" altLang="zh-TW" dirty="0"/>
              <a:t>print(</a:t>
            </a:r>
            <a:r>
              <a:rPr lang="en-US" altLang="zh-TW" dirty="0" err="1"/>
              <a:t>math.sqrt</a:t>
            </a:r>
            <a:r>
              <a:rPr lang="en-US" altLang="zh-TW" dirty="0"/>
              <a:t>(</a:t>
            </a:r>
            <a:r>
              <a:rPr lang="en-US" altLang="zh-TW" dirty="0" err="1"/>
              <a:t>mean_squared_error</a:t>
            </a:r>
            <a:r>
              <a:rPr lang="en-US" altLang="zh-TW" dirty="0"/>
              <a:t>(</a:t>
            </a:r>
            <a:r>
              <a:rPr lang="en-US" altLang="zh-TW" dirty="0" err="1"/>
              <a:t>results_table</a:t>
            </a:r>
            <a:r>
              <a:rPr lang="en-US" altLang="zh-TW" dirty="0"/>
              <a:t>['Actual Salary'], </a:t>
            </a:r>
            <a:r>
              <a:rPr lang="en-US" altLang="zh-TW" dirty="0" err="1"/>
              <a:t>results_table</a:t>
            </a:r>
            <a:r>
              <a:rPr lang="en-US" altLang="zh-TW" dirty="0"/>
              <a:t>['Predicted Salary'])))</a:t>
            </a:r>
          </a:p>
          <a:p>
            <a:pPr marL="457200" lvl="1" indent="0">
              <a:buNone/>
            </a:pPr>
            <a:r>
              <a:rPr lang="en-US" altLang="zh-TW" dirty="0"/>
              <a:t>print(</a:t>
            </a:r>
            <a:r>
              <a:rPr lang="en-US" altLang="zh-TW" dirty="0" err="1"/>
              <a:t>mean_absolute_error</a:t>
            </a:r>
            <a:r>
              <a:rPr lang="en-US" altLang="zh-TW" dirty="0"/>
              <a:t>(</a:t>
            </a:r>
            <a:r>
              <a:rPr lang="en-US" altLang="zh-TW" dirty="0" err="1"/>
              <a:t>results_table</a:t>
            </a:r>
            <a:r>
              <a:rPr lang="en-US" altLang="zh-TW" dirty="0"/>
              <a:t>['Actual Salary'], </a:t>
            </a:r>
            <a:r>
              <a:rPr lang="en-US" altLang="zh-TW" dirty="0" err="1"/>
              <a:t>results_table</a:t>
            </a:r>
            <a:r>
              <a:rPr lang="en-US" altLang="zh-TW" dirty="0"/>
              <a:t>['Predicted Salary']))</a:t>
            </a:r>
            <a:endParaRPr lang="zh-TW" altLang="en-US" dirty="0"/>
          </a:p>
        </p:txBody>
      </p:sp>
    </p:spTree>
    <p:extLst>
      <p:ext uri="{BB962C8B-B14F-4D97-AF65-F5344CB8AC3E}">
        <p14:creationId xmlns:p14="http://schemas.microsoft.com/office/powerpoint/2010/main" val="771814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D6604A1-403F-4FEF-AA7F-6B1BEF81895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0BD7643-944A-4DE0-B519-35EFBE988B44}"/>
              </a:ext>
            </a:extLst>
          </p:cNvPr>
          <p:cNvSpPr>
            <a:spLocks noGrp="1"/>
          </p:cNvSpPr>
          <p:nvPr>
            <p:ph idx="1"/>
          </p:nvPr>
        </p:nvSpPr>
        <p:spPr/>
        <p:txBody>
          <a:bodyPr/>
          <a:lstStyle/>
          <a:p>
            <a:r>
              <a:rPr lang="en-US" altLang="zh-TW" dirty="0" err="1"/>
              <a:t>Scikit</a:t>
            </a:r>
            <a:r>
              <a:rPr lang="en-US" altLang="zh-TW" dirty="0"/>
              <a:t>-learn also provides R Squared value that measures how much variability in a dependent variable can be explained by the model.</a:t>
            </a:r>
          </a:p>
          <a:p>
            <a:r>
              <a:rPr lang="en-US" altLang="zh-TW" dirty="0"/>
              <a:t>R Squared is a popularly used measure of goodness of fit of a linear regression measure.</a:t>
            </a:r>
          </a:p>
          <a:p>
            <a:r>
              <a:rPr lang="en-US" altLang="zh-TW" dirty="0"/>
              <a:t>Mathematically, it is 1 – sum of squared of prediction error divided by the total sum of squares.</a:t>
            </a:r>
          </a:p>
          <a:p>
            <a:r>
              <a:rPr lang="en-US" altLang="zh-TW" dirty="0"/>
              <a:t>It’s value is usually between 0 and 1, with 1 representing the ideally best possible model</a:t>
            </a:r>
            <a:endParaRPr lang="zh-TW" altLang="en-US" dirty="0"/>
          </a:p>
        </p:txBody>
      </p:sp>
    </p:spTree>
    <p:extLst>
      <p:ext uri="{BB962C8B-B14F-4D97-AF65-F5344CB8AC3E}">
        <p14:creationId xmlns:p14="http://schemas.microsoft.com/office/powerpoint/2010/main" val="1205154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199DC8-0E9C-4EBE-9E57-9E2D433C36B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56999D9-D527-47B9-97DB-53FE055C7E52}"/>
              </a:ext>
            </a:extLst>
          </p:cNvPr>
          <p:cNvSpPr>
            <a:spLocks noGrp="1"/>
          </p:cNvSpPr>
          <p:nvPr>
            <p:ph idx="1"/>
          </p:nvPr>
        </p:nvSpPr>
        <p:spPr/>
        <p:txBody>
          <a:bodyPr/>
          <a:lstStyle/>
          <a:p>
            <a:pPr marL="457200" lvl="1" indent="0">
              <a:buNone/>
            </a:pPr>
            <a:r>
              <a:rPr lang="en-US" altLang="zh-TW" dirty="0"/>
              <a:t>from </a:t>
            </a:r>
            <a:r>
              <a:rPr lang="en-US" altLang="zh-TW" dirty="0" err="1"/>
              <a:t>sklearn.metrics</a:t>
            </a:r>
            <a:r>
              <a:rPr lang="en-US" altLang="zh-TW" dirty="0"/>
              <a:t> import r2_score</a:t>
            </a:r>
          </a:p>
          <a:p>
            <a:pPr marL="457200" lvl="1" indent="0">
              <a:buNone/>
            </a:pPr>
            <a:r>
              <a:rPr lang="en-US" altLang="zh-TW" dirty="0"/>
              <a:t>print ("R Squared: %.2f" % r2_score(Y, </a:t>
            </a:r>
            <a:r>
              <a:rPr lang="en-US" altLang="zh-TW" dirty="0" err="1"/>
              <a:t>reg.predict</a:t>
            </a:r>
            <a:r>
              <a:rPr lang="en-US" altLang="zh-TW" dirty="0"/>
              <a:t>(X)))</a:t>
            </a:r>
            <a:endParaRPr lang="zh-TW" altLang="en-US" dirty="0"/>
          </a:p>
        </p:txBody>
      </p:sp>
    </p:spTree>
    <p:extLst>
      <p:ext uri="{BB962C8B-B14F-4D97-AF65-F5344CB8AC3E}">
        <p14:creationId xmlns:p14="http://schemas.microsoft.com/office/powerpoint/2010/main" val="2279791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7075D6-F507-49C2-9F72-0060DEEFEBB7}"/>
              </a:ext>
            </a:extLst>
          </p:cNvPr>
          <p:cNvSpPr>
            <a:spLocks noGrp="1"/>
          </p:cNvSpPr>
          <p:nvPr>
            <p:ph type="title"/>
          </p:nvPr>
        </p:nvSpPr>
        <p:spPr/>
        <p:txBody>
          <a:bodyPr/>
          <a:lstStyle/>
          <a:p>
            <a:r>
              <a:rPr lang="en-US" altLang="zh-TW" b="1" dirty="0"/>
              <a:t>Logistic Regression</a:t>
            </a:r>
            <a:endParaRPr lang="zh-TW" altLang="en-US" b="1" dirty="0"/>
          </a:p>
        </p:txBody>
      </p:sp>
      <p:sp>
        <p:nvSpPr>
          <p:cNvPr id="3" name="內容版面配置區 2">
            <a:extLst>
              <a:ext uri="{FF2B5EF4-FFF2-40B4-BE49-F238E27FC236}">
                <a16:creationId xmlns:a16="http://schemas.microsoft.com/office/drawing/2014/main" id="{F6B42E74-3420-4ACA-A610-FEE4C24492D5}"/>
              </a:ext>
            </a:extLst>
          </p:cNvPr>
          <p:cNvSpPr>
            <a:spLocks noGrp="1"/>
          </p:cNvSpPr>
          <p:nvPr>
            <p:ph idx="1"/>
          </p:nvPr>
        </p:nvSpPr>
        <p:spPr/>
        <p:txBody>
          <a:bodyPr>
            <a:normAutofit/>
          </a:bodyPr>
          <a:lstStyle/>
          <a:p>
            <a:r>
              <a:rPr lang="en-US" altLang="zh-TW" dirty="0"/>
              <a:t>Logistic regression is a classification method that models the probability of a data item belonging to one of the two categories.</a:t>
            </a:r>
          </a:p>
          <a:p>
            <a:r>
              <a:rPr lang="en-US" altLang="zh-TW" dirty="0"/>
              <a:t>In the following graph, we wish to predict whether a student will get a job or not based on the marks they obtained in machine learning and in data structures.</a:t>
            </a:r>
          </a:p>
          <a:p>
            <a:r>
              <a:rPr lang="en-US" altLang="zh-TW" dirty="0"/>
              <a:t>We want to create a boundary line that separates the students based on their marks on the two subjects so that those who got a job offer by the time they graduated belong to one side of the line and those who didn’t on the other side.</a:t>
            </a:r>
            <a:endParaRPr lang="zh-TW" altLang="en-US" dirty="0"/>
          </a:p>
        </p:txBody>
      </p:sp>
    </p:spTree>
    <p:extLst>
      <p:ext uri="{BB962C8B-B14F-4D97-AF65-F5344CB8AC3E}">
        <p14:creationId xmlns:p14="http://schemas.microsoft.com/office/powerpoint/2010/main" val="3011284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6B144FC-3C38-4A06-9B17-6471B5628679}"/>
              </a:ext>
            </a:extLst>
          </p:cNvPr>
          <p:cNvSpPr>
            <a:spLocks noGrp="1"/>
          </p:cNvSpPr>
          <p:nvPr>
            <p:ph type="title"/>
          </p:nvPr>
        </p:nvSpPr>
        <p:spPr/>
        <p:txBody>
          <a:bodyPr/>
          <a:lstStyle/>
          <a:p>
            <a:endParaRPr lang="zh-TW" altLang="en-US"/>
          </a:p>
        </p:txBody>
      </p:sp>
      <p:pic>
        <p:nvPicPr>
          <p:cNvPr id="4" name="內容版面配置區 3">
            <a:extLst>
              <a:ext uri="{FF2B5EF4-FFF2-40B4-BE49-F238E27FC236}">
                <a16:creationId xmlns:a16="http://schemas.microsoft.com/office/drawing/2014/main" id="{24E47441-3DF6-4BCA-BE6E-541E2C020AD3}"/>
              </a:ext>
            </a:extLst>
          </p:cNvPr>
          <p:cNvPicPr>
            <a:picLocks noGrp="1" noChangeAspect="1"/>
          </p:cNvPicPr>
          <p:nvPr>
            <p:ph idx="1"/>
          </p:nvPr>
        </p:nvPicPr>
        <p:blipFill>
          <a:blip r:embed="rId2"/>
          <a:stretch>
            <a:fillRect/>
          </a:stretch>
        </p:blipFill>
        <p:spPr>
          <a:xfrm>
            <a:off x="2930584" y="2141537"/>
            <a:ext cx="6144219" cy="4351338"/>
          </a:xfrm>
          <a:prstGeom prst="rect">
            <a:avLst/>
          </a:prstGeom>
        </p:spPr>
      </p:pic>
    </p:spTree>
    <p:extLst>
      <p:ext uri="{BB962C8B-B14F-4D97-AF65-F5344CB8AC3E}">
        <p14:creationId xmlns:p14="http://schemas.microsoft.com/office/powerpoint/2010/main" val="1024565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BB1530-FD1E-4719-8078-A6A340D83F4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D61FA33-D74D-446C-B173-0611CFF57332}"/>
              </a:ext>
            </a:extLst>
          </p:cNvPr>
          <p:cNvSpPr>
            <a:spLocks noGrp="1"/>
          </p:cNvSpPr>
          <p:nvPr>
            <p:ph idx="1"/>
          </p:nvPr>
        </p:nvSpPr>
        <p:spPr/>
        <p:txBody>
          <a:bodyPr/>
          <a:lstStyle/>
          <a:p>
            <a:r>
              <a:rPr lang="en-US" altLang="zh-TW" dirty="0"/>
              <a:t>We want to create a boundary line that separates the students based on their marks on the two subjects so that those who got a job offer by the time they graduated belong to one side of the line and those who didn’t on the other side.</a:t>
            </a:r>
            <a:endParaRPr lang="zh-TW" altLang="en-US" dirty="0"/>
          </a:p>
          <a:p>
            <a:r>
              <a:rPr lang="en-US" altLang="zh-TW" dirty="0"/>
              <a:t>A potential boundary line is shown in Figure 7-4. Thus, when you get information about a new data point in terms of marks scored in the two subjects, we will be able to predict whether they will get a job or not.</a:t>
            </a:r>
            <a:endParaRPr lang="zh-TW" altLang="en-US" dirty="0"/>
          </a:p>
        </p:txBody>
      </p:sp>
    </p:spTree>
    <p:extLst>
      <p:ext uri="{BB962C8B-B14F-4D97-AF65-F5344CB8AC3E}">
        <p14:creationId xmlns:p14="http://schemas.microsoft.com/office/powerpoint/2010/main" val="3626371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D8992A-D48E-4980-8091-982EA8FB3E4A}"/>
              </a:ext>
            </a:extLst>
          </p:cNvPr>
          <p:cNvSpPr>
            <a:spLocks noGrp="1"/>
          </p:cNvSpPr>
          <p:nvPr>
            <p:ph type="title"/>
          </p:nvPr>
        </p:nvSpPr>
        <p:spPr/>
        <p:txBody>
          <a:bodyPr/>
          <a:lstStyle/>
          <a:p>
            <a:r>
              <a:rPr lang="en-US" altLang="zh-TW" b="1" dirty="0"/>
              <a:t>Linear Regression</a:t>
            </a:r>
            <a:endParaRPr lang="zh-TW" altLang="en-US" b="1" dirty="0"/>
          </a:p>
        </p:txBody>
      </p:sp>
      <p:sp>
        <p:nvSpPr>
          <p:cNvPr id="3" name="內容版面配置區 2">
            <a:extLst>
              <a:ext uri="{FF2B5EF4-FFF2-40B4-BE49-F238E27FC236}">
                <a16:creationId xmlns:a16="http://schemas.microsoft.com/office/drawing/2014/main" id="{E96D19EB-2F0B-48C1-A3BF-28EA3E7D3AF1}"/>
              </a:ext>
            </a:extLst>
          </p:cNvPr>
          <p:cNvSpPr>
            <a:spLocks noGrp="1"/>
          </p:cNvSpPr>
          <p:nvPr>
            <p:ph idx="1"/>
          </p:nvPr>
        </p:nvSpPr>
        <p:spPr/>
        <p:txBody>
          <a:bodyPr/>
          <a:lstStyle/>
          <a:p>
            <a:r>
              <a:rPr lang="en-US" altLang="zh-TW" dirty="0"/>
              <a:t>Linear regression is a supervised learning method specifically to model the relationship</a:t>
            </a:r>
            <a:r>
              <a:rPr lang="zh-TW" altLang="en-US" dirty="0"/>
              <a:t> </a:t>
            </a:r>
            <a:r>
              <a:rPr lang="en-US" altLang="zh-TW" dirty="0"/>
              <a:t>between a dependent variable and one or more independent variables.</a:t>
            </a:r>
          </a:p>
          <a:p>
            <a:r>
              <a:rPr lang="en-US" altLang="zh-TW" dirty="0"/>
              <a:t>This is an</a:t>
            </a:r>
            <a:r>
              <a:rPr lang="zh-TW" altLang="en-US" dirty="0"/>
              <a:t> </a:t>
            </a:r>
            <a:r>
              <a:rPr lang="en-US" altLang="zh-TW" dirty="0"/>
              <a:t>attempt to construct a linear function that outputs the value.</a:t>
            </a:r>
            <a:endParaRPr lang="zh-TW" altLang="en-US" dirty="0"/>
          </a:p>
        </p:txBody>
      </p:sp>
    </p:spTree>
    <p:extLst>
      <p:ext uri="{BB962C8B-B14F-4D97-AF65-F5344CB8AC3E}">
        <p14:creationId xmlns:p14="http://schemas.microsoft.com/office/powerpoint/2010/main" val="2956082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9666E7-C72A-461D-B62C-51B517044EE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AA737FB-9E54-4908-8171-567C1440F448}"/>
              </a:ext>
            </a:extLst>
          </p:cNvPr>
          <p:cNvSpPr>
            <a:spLocks noGrp="1"/>
          </p:cNvSpPr>
          <p:nvPr>
            <p:ph idx="1"/>
          </p:nvPr>
        </p:nvSpPr>
        <p:spPr/>
        <p:txBody>
          <a:bodyPr/>
          <a:lstStyle/>
          <a:p>
            <a:r>
              <a:rPr lang="en-US" altLang="zh-TW" dirty="0"/>
              <a:t>This classification technique is called logistic regression, though it is used to predict binary categorical variables, not continuous like regression methods do.</a:t>
            </a:r>
          </a:p>
          <a:p>
            <a:r>
              <a:rPr lang="en-US" altLang="zh-TW" dirty="0"/>
              <a:t>Its name contains the word “regression” because of old conventions as here we try to learn the parameters to regress the probability of a data point belonging to a categorical class.</a:t>
            </a:r>
            <a:endParaRPr lang="zh-TW" altLang="en-US" dirty="0"/>
          </a:p>
        </p:txBody>
      </p:sp>
    </p:spTree>
    <p:extLst>
      <p:ext uri="{BB962C8B-B14F-4D97-AF65-F5344CB8AC3E}">
        <p14:creationId xmlns:p14="http://schemas.microsoft.com/office/powerpoint/2010/main" val="2078194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B25CE9-CDFD-424C-A4D1-6EB6DC7AF3B5}"/>
              </a:ext>
            </a:extLst>
          </p:cNvPr>
          <p:cNvSpPr>
            <a:spLocks noGrp="1"/>
          </p:cNvSpPr>
          <p:nvPr>
            <p:ph type="title"/>
          </p:nvPr>
        </p:nvSpPr>
        <p:spPr/>
        <p:txBody>
          <a:bodyPr/>
          <a:lstStyle/>
          <a:p>
            <a:r>
              <a:rPr lang="en-US" altLang="zh-TW" dirty="0"/>
              <a:t>Line vs. Curve for Expression Probability</a:t>
            </a:r>
            <a:endParaRPr lang="zh-TW" altLang="en-US" dirty="0"/>
          </a:p>
        </p:txBody>
      </p:sp>
      <p:sp>
        <p:nvSpPr>
          <p:cNvPr id="3" name="內容版面配置區 2">
            <a:extLst>
              <a:ext uri="{FF2B5EF4-FFF2-40B4-BE49-F238E27FC236}">
                <a16:creationId xmlns:a16="http://schemas.microsoft.com/office/drawing/2014/main" id="{E0E28D4E-D3B7-4D7D-834D-6E4E9DA45899}"/>
              </a:ext>
            </a:extLst>
          </p:cNvPr>
          <p:cNvSpPr>
            <a:spLocks noGrp="1"/>
          </p:cNvSpPr>
          <p:nvPr>
            <p:ph idx="1"/>
          </p:nvPr>
        </p:nvSpPr>
        <p:spPr/>
        <p:txBody>
          <a:bodyPr/>
          <a:lstStyle/>
          <a:p>
            <a:r>
              <a:rPr lang="en-US" altLang="zh-TW" dirty="0"/>
              <a:t>Assume that we have a data in only one dimension (say, average marks) and there are</a:t>
            </a:r>
            <a:r>
              <a:rPr lang="zh-TW" altLang="en-US" dirty="0"/>
              <a:t> </a:t>
            </a:r>
            <a:r>
              <a:rPr lang="en-US" altLang="zh-TW" dirty="0"/>
              <a:t>two class labels referring to those who got a job and those who didn’t.</a:t>
            </a:r>
          </a:p>
          <a:p>
            <a:r>
              <a:rPr lang="en-US" altLang="zh-TW" dirty="0"/>
              <a:t>We will call them</a:t>
            </a:r>
            <a:r>
              <a:rPr lang="zh-TW" altLang="en-US" dirty="0"/>
              <a:t> </a:t>
            </a:r>
            <a:r>
              <a:rPr lang="en-US" altLang="zh-TW" dirty="0"/>
              <a:t>as positive and negative classes in this discussion. We can try to capture this relationship</a:t>
            </a:r>
            <a:r>
              <a:rPr lang="zh-TW" altLang="en-US" dirty="0"/>
              <a:t> </a:t>
            </a:r>
            <a:r>
              <a:rPr lang="en-US" altLang="zh-TW" dirty="0"/>
              <a:t>to find a linear regression line that gives us a probability of a point belonging to a</a:t>
            </a:r>
            <a:r>
              <a:rPr lang="zh-TW" altLang="en-US" dirty="0"/>
              <a:t> </a:t>
            </a:r>
            <a:r>
              <a:rPr lang="en-US" altLang="zh-TW" dirty="0"/>
              <a:t>certain class.</a:t>
            </a:r>
            <a:endParaRPr lang="zh-TW" altLang="en-US" dirty="0"/>
          </a:p>
        </p:txBody>
      </p:sp>
    </p:spTree>
    <p:extLst>
      <p:ext uri="{BB962C8B-B14F-4D97-AF65-F5344CB8AC3E}">
        <p14:creationId xmlns:p14="http://schemas.microsoft.com/office/powerpoint/2010/main" val="168175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7CE50D-8589-4DB6-BDD8-8E4188F8BAE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EE5EE7B-2AE5-48C7-A14D-5950291C0071}"/>
              </a:ext>
            </a:extLst>
          </p:cNvPr>
          <p:cNvSpPr>
            <a:spLocks noGrp="1"/>
          </p:cNvSpPr>
          <p:nvPr>
            <p:ph idx="1"/>
          </p:nvPr>
        </p:nvSpPr>
        <p:spPr/>
        <p:txBody>
          <a:bodyPr>
            <a:normAutofit/>
          </a:bodyPr>
          <a:lstStyle/>
          <a:p>
            <a:r>
              <a:rPr lang="en-US" altLang="zh-TW" dirty="0"/>
              <a:t>However, the target values in the training data are either 0 or 1, where 0 represents</a:t>
            </a:r>
            <a:r>
              <a:rPr lang="zh-TW" altLang="en-US" dirty="0"/>
              <a:t> </a:t>
            </a:r>
            <a:r>
              <a:rPr lang="en-US" altLang="zh-TW" dirty="0"/>
              <a:t>the negative class and 1 represents the positive class.</a:t>
            </a:r>
          </a:p>
          <a:p>
            <a:r>
              <a:rPr lang="en-US" altLang="zh-TW" dirty="0"/>
              <a:t>However, this kind of data will</a:t>
            </a:r>
            <a:r>
              <a:rPr lang="zh-TW" altLang="en-US" dirty="0"/>
              <a:t> </a:t>
            </a:r>
            <a:r>
              <a:rPr lang="en-US" altLang="zh-TW" dirty="0"/>
              <a:t>be hard to capture through a linear relationship.</a:t>
            </a:r>
          </a:p>
          <a:p>
            <a:r>
              <a:rPr lang="en-US" altLang="zh-TW" dirty="0"/>
              <a:t>We rather prefer to find a sigmoid or</a:t>
            </a:r>
            <a:r>
              <a:rPr lang="zh-TW" altLang="en-US" dirty="0"/>
              <a:t> </a:t>
            </a:r>
            <a:r>
              <a:rPr lang="en-US" altLang="zh-TW" dirty="0"/>
              <a:t>logistic curve that tries to capture the pattern in which most of the predicted values will</a:t>
            </a:r>
            <a:r>
              <a:rPr lang="zh-TW" altLang="en-US" dirty="0"/>
              <a:t> </a:t>
            </a:r>
            <a:r>
              <a:rPr lang="en-US" altLang="zh-TW" dirty="0"/>
              <a:t>lie on either y=0 or y=1, and there will be some values within this range.</a:t>
            </a:r>
          </a:p>
          <a:p>
            <a:r>
              <a:rPr lang="en-US" altLang="zh-TW" dirty="0"/>
              <a:t>This dependent</a:t>
            </a:r>
            <a:r>
              <a:rPr lang="zh-TW" altLang="en-US" dirty="0"/>
              <a:t> </a:t>
            </a:r>
            <a:r>
              <a:rPr lang="en-US" altLang="zh-TW" dirty="0"/>
              <a:t>value can also be treated as the probability for the point to belong to one of the classes.</a:t>
            </a:r>
            <a:endParaRPr lang="zh-TW" altLang="en-US" dirty="0"/>
          </a:p>
        </p:txBody>
      </p:sp>
    </p:spTree>
    <p:extLst>
      <p:ext uri="{BB962C8B-B14F-4D97-AF65-F5344CB8AC3E}">
        <p14:creationId xmlns:p14="http://schemas.microsoft.com/office/powerpoint/2010/main" val="2450548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80DCCE1-204D-449B-8004-BCA908DA9942}"/>
              </a:ext>
            </a:extLst>
          </p:cNvPr>
          <p:cNvSpPr>
            <a:spLocks noGrp="1"/>
          </p:cNvSpPr>
          <p:nvPr>
            <p:ph type="title"/>
          </p:nvPr>
        </p:nvSpPr>
        <p:spPr/>
        <p:txBody>
          <a:bodyPr/>
          <a:lstStyle/>
          <a:p>
            <a:endParaRPr lang="zh-TW" altLang="en-US"/>
          </a:p>
        </p:txBody>
      </p:sp>
      <p:pic>
        <p:nvPicPr>
          <p:cNvPr id="4" name="圖片 3">
            <a:extLst>
              <a:ext uri="{FF2B5EF4-FFF2-40B4-BE49-F238E27FC236}">
                <a16:creationId xmlns:a16="http://schemas.microsoft.com/office/drawing/2014/main" id="{28EFEE6E-1A1C-453B-B507-B4A2659EEE6F}"/>
              </a:ext>
            </a:extLst>
          </p:cNvPr>
          <p:cNvPicPr>
            <a:picLocks noChangeAspect="1"/>
          </p:cNvPicPr>
          <p:nvPr/>
        </p:nvPicPr>
        <p:blipFill>
          <a:blip r:embed="rId2"/>
          <a:stretch>
            <a:fillRect/>
          </a:stretch>
        </p:blipFill>
        <p:spPr>
          <a:xfrm>
            <a:off x="308755" y="2078086"/>
            <a:ext cx="11574490" cy="4344006"/>
          </a:xfrm>
          <a:prstGeom prst="rect">
            <a:avLst/>
          </a:prstGeom>
        </p:spPr>
      </p:pic>
    </p:spTree>
    <p:extLst>
      <p:ext uri="{BB962C8B-B14F-4D97-AF65-F5344CB8AC3E}">
        <p14:creationId xmlns:p14="http://schemas.microsoft.com/office/powerpoint/2010/main" val="1520422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F5D9D3-7D38-4AA9-A972-C181A26611D0}"/>
              </a:ext>
            </a:extLst>
          </p:cNvPr>
          <p:cNvSpPr>
            <a:spLocks noGrp="1"/>
          </p:cNvSpPr>
          <p:nvPr>
            <p:ph type="title"/>
          </p:nvPr>
        </p:nvSpPr>
        <p:spPr/>
        <p:txBody>
          <a:bodyPr/>
          <a:lstStyle/>
          <a:p>
            <a:r>
              <a:rPr lang="en-US" altLang="zh-TW" dirty="0"/>
              <a:t>Learning the Parameters</a:t>
            </a:r>
            <a:endParaRPr lang="zh-TW" altLang="en-US" dirty="0"/>
          </a:p>
        </p:txBody>
      </p:sp>
      <p:sp>
        <p:nvSpPr>
          <p:cNvPr id="3" name="內容版面配置區 2">
            <a:extLst>
              <a:ext uri="{FF2B5EF4-FFF2-40B4-BE49-F238E27FC236}">
                <a16:creationId xmlns:a16="http://schemas.microsoft.com/office/drawing/2014/main" id="{DB0B4CDC-EC82-4740-B623-248A26E61385}"/>
              </a:ext>
            </a:extLst>
          </p:cNvPr>
          <p:cNvSpPr>
            <a:spLocks noGrp="1"/>
          </p:cNvSpPr>
          <p:nvPr>
            <p:ph idx="1"/>
          </p:nvPr>
        </p:nvSpPr>
        <p:spPr/>
        <p:txBody>
          <a:bodyPr/>
          <a:lstStyle/>
          <a:p>
            <a:r>
              <a:rPr lang="en-US" altLang="zh-TW" dirty="0"/>
              <a:t>We use a simple iterative method to learn the parameters.</a:t>
            </a:r>
          </a:p>
          <a:p>
            <a:r>
              <a:rPr lang="en-US" altLang="zh-TW" dirty="0"/>
              <a:t>Any shift in the values of</a:t>
            </a:r>
            <a:r>
              <a:rPr lang="zh-TW" altLang="en-US" dirty="0"/>
              <a:t> </a:t>
            </a:r>
            <a:r>
              <a:rPr lang="en-US" altLang="zh-TW" dirty="0"/>
              <a:t>the parameters causes a shift in the linear decision boundary.</a:t>
            </a:r>
          </a:p>
          <a:p>
            <a:r>
              <a:rPr lang="en-US" altLang="zh-TW" dirty="0"/>
              <a:t>We begin with random</a:t>
            </a:r>
            <a:r>
              <a:rPr lang="zh-TW" altLang="en-US" dirty="0"/>
              <a:t> </a:t>
            </a:r>
            <a:r>
              <a:rPr lang="en-US" altLang="zh-TW" dirty="0"/>
              <a:t>initial values of the parameters, and by observing the error, we update the parameters to</a:t>
            </a:r>
            <a:r>
              <a:rPr lang="zh-TW" altLang="en-US" dirty="0"/>
              <a:t> </a:t>
            </a:r>
            <a:r>
              <a:rPr lang="en-US" altLang="zh-TW" dirty="0"/>
              <a:t>slightly reduce the error.</a:t>
            </a:r>
          </a:p>
          <a:p>
            <a:r>
              <a:rPr lang="en-US" altLang="zh-TW" dirty="0"/>
              <a:t>This method is called gradient descent.</a:t>
            </a:r>
          </a:p>
          <a:p>
            <a:r>
              <a:rPr lang="en-US" altLang="zh-TW" dirty="0"/>
              <a:t>Here, we try to use the</a:t>
            </a:r>
            <a:r>
              <a:rPr lang="zh-TW" altLang="en-US" dirty="0"/>
              <a:t> </a:t>
            </a:r>
            <a:r>
              <a:rPr lang="en-US" altLang="zh-TW" dirty="0"/>
              <a:t>gradient of the cost function to move to the minimum possible cost.</a:t>
            </a:r>
            <a:endParaRPr lang="zh-TW" altLang="en-US" dirty="0"/>
          </a:p>
        </p:txBody>
      </p:sp>
    </p:spTree>
    <p:extLst>
      <p:ext uri="{BB962C8B-B14F-4D97-AF65-F5344CB8AC3E}">
        <p14:creationId xmlns:p14="http://schemas.microsoft.com/office/powerpoint/2010/main" val="1502772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7EB7731-4B98-4A32-8716-D550D5BC2C62}"/>
              </a:ext>
            </a:extLst>
          </p:cNvPr>
          <p:cNvSpPr>
            <a:spLocks noGrp="1"/>
          </p:cNvSpPr>
          <p:nvPr>
            <p:ph type="title"/>
          </p:nvPr>
        </p:nvSpPr>
        <p:spPr/>
        <p:txBody>
          <a:bodyPr/>
          <a:lstStyle/>
          <a:p>
            <a:endParaRPr lang="zh-TW" altLang="en-US"/>
          </a:p>
        </p:txBody>
      </p:sp>
      <p:pic>
        <p:nvPicPr>
          <p:cNvPr id="4" name="圖片 3">
            <a:extLst>
              <a:ext uri="{FF2B5EF4-FFF2-40B4-BE49-F238E27FC236}">
                <a16:creationId xmlns:a16="http://schemas.microsoft.com/office/drawing/2014/main" id="{EDC7651C-F8B9-4432-9663-A0EF8E78A988}"/>
              </a:ext>
            </a:extLst>
          </p:cNvPr>
          <p:cNvPicPr>
            <a:picLocks noChangeAspect="1"/>
          </p:cNvPicPr>
          <p:nvPr/>
        </p:nvPicPr>
        <p:blipFill>
          <a:blip r:embed="rId2"/>
          <a:stretch>
            <a:fillRect/>
          </a:stretch>
        </p:blipFill>
        <p:spPr>
          <a:xfrm>
            <a:off x="342097" y="1604122"/>
            <a:ext cx="11507806" cy="5068007"/>
          </a:xfrm>
          <a:prstGeom prst="rect">
            <a:avLst/>
          </a:prstGeom>
        </p:spPr>
      </p:pic>
    </p:spTree>
    <p:extLst>
      <p:ext uri="{BB962C8B-B14F-4D97-AF65-F5344CB8AC3E}">
        <p14:creationId xmlns:p14="http://schemas.microsoft.com/office/powerpoint/2010/main" val="1184250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C71DEE-1449-4573-8C08-7D99EDB9BC51}"/>
              </a:ext>
            </a:extLst>
          </p:cNvPr>
          <p:cNvSpPr>
            <a:spLocks noGrp="1"/>
          </p:cNvSpPr>
          <p:nvPr>
            <p:ph type="title"/>
          </p:nvPr>
        </p:nvSpPr>
        <p:spPr/>
        <p:txBody>
          <a:bodyPr/>
          <a:lstStyle/>
          <a:p>
            <a:r>
              <a:rPr lang="en-US" altLang="zh-TW" dirty="0"/>
              <a:t>Logistic Regression Using Python</a:t>
            </a:r>
            <a:endParaRPr lang="zh-TW" altLang="en-US" dirty="0"/>
          </a:p>
        </p:txBody>
      </p:sp>
      <p:sp>
        <p:nvSpPr>
          <p:cNvPr id="3" name="內容版面配置區 2">
            <a:extLst>
              <a:ext uri="{FF2B5EF4-FFF2-40B4-BE49-F238E27FC236}">
                <a16:creationId xmlns:a16="http://schemas.microsoft.com/office/drawing/2014/main" id="{6A4AE85C-ABA4-42F7-8890-AA61BCAA77C5}"/>
              </a:ext>
            </a:extLst>
          </p:cNvPr>
          <p:cNvSpPr>
            <a:spLocks noGrp="1"/>
          </p:cNvSpPr>
          <p:nvPr>
            <p:ph idx="1"/>
          </p:nvPr>
        </p:nvSpPr>
        <p:spPr/>
        <p:txBody>
          <a:bodyPr/>
          <a:lstStyle/>
          <a:p>
            <a:r>
              <a:rPr lang="en-US" altLang="zh-TW" dirty="0"/>
              <a:t>In this example, we will revisit the iris dataset.</a:t>
            </a:r>
          </a:p>
          <a:p>
            <a:r>
              <a:rPr lang="en-US" altLang="zh-TW" dirty="0"/>
              <a:t>This dataset contains 150 rows containing</a:t>
            </a:r>
            <a:r>
              <a:rPr lang="zh-TW" altLang="en-US" dirty="0"/>
              <a:t> </a:t>
            </a:r>
            <a:r>
              <a:rPr lang="en-US" altLang="zh-TW" dirty="0"/>
              <a:t>sepal length, sepal width, petal length, and petal width of each flower.</a:t>
            </a:r>
          </a:p>
          <a:p>
            <a:r>
              <a:rPr lang="en-US" altLang="zh-TW" dirty="0"/>
              <a:t>Based on the sepal</a:t>
            </a:r>
            <a:r>
              <a:rPr lang="zh-TW" altLang="en-US" dirty="0"/>
              <a:t> </a:t>
            </a:r>
            <a:r>
              <a:rPr lang="en-US" altLang="zh-TW" dirty="0"/>
              <a:t>and petal dimensions, we want to be able to predict whether a given flower is Iris </a:t>
            </a:r>
            <a:r>
              <a:rPr lang="en-US" altLang="zh-TW" dirty="0" err="1"/>
              <a:t>Setosa</a:t>
            </a:r>
            <a:r>
              <a:rPr lang="en-US" altLang="zh-TW" dirty="0"/>
              <a:t>,</a:t>
            </a:r>
            <a:r>
              <a:rPr lang="zh-TW" altLang="en-US" dirty="0"/>
              <a:t> </a:t>
            </a:r>
            <a:r>
              <a:rPr lang="pt-BR" altLang="zh-TW" dirty="0"/>
              <a:t>Iris Versicolor, or Iris Virginica.</a:t>
            </a:r>
            <a:endParaRPr lang="zh-TW" altLang="en-US" dirty="0"/>
          </a:p>
        </p:txBody>
      </p:sp>
    </p:spTree>
    <p:extLst>
      <p:ext uri="{BB962C8B-B14F-4D97-AF65-F5344CB8AC3E}">
        <p14:creationId xmlns:p14="http://schemas.microsoft.com/office/powerpoint/2010/main" val="672549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FBC68A-E0FC-4833-822A-D90AC48BCAA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F14ADFE-7C02-4C50-966C-ED8985217015}"/>
              </a:ext>
            </a:extLst>
          </p:cNvPr>
          <p:cNvSpPr>
            <a:spLocks noGrp="1"/>
          </p:cNvSpPr>
          <p:nvPr>
            <p:ph idx="1"/>
          </p:nvPr>
        </p:nvSpPr>
        <p:spPr/>
        <p:txBody>
          <a:bodyPr/>
          <a:lstStyle/>
          <a:p>
            <a:r>
              <a:rPr lang="en-US" altLang="zh-TW" dirty="0"/>
              <a:t>Let’s prepare the dataset using internal datasets provided with </a:t>
            </a:r>
            <a:r>
              <a:rPr lang="en-US" altLang="zh-TW" dirty="0" err="1"/>
              <a:t>Scikit</a:t>
            </a:r>
            <a:r>
              <a:rPr lang="en-US" altLang="zh-TW" dirty="0"/>
              <a:t>-learn.</a:t>
            </a:r>
          </a:p>
          <a:p>
            <a:pPr marL="457200" lvl="1" indent="0">
              <a:buNone/>
            </a:pPr>
            <a:r>
              <a:rPr lang="en-US" altLang="zh-TW" dirty="0"/>
              <a:t>from </a:t>
            </a:r>
            <a:r>
              <a:rPr lang="en-US" altLang="zh-TW" dirty="0" err="1"/>
              <a:t>sklearn</a:t>
            </a:r>
            <a:r>
              <a:rPr lang="en-US" altLang="zh-TW" dirty="0"/>
              <a:t> import datasets</a:t>
            </a:r>
          </a:p>
          <a:p>
            <a:pPr marL="457200" lvl="1" indent="0">
              <a:buNone/>
            </a:pPr>
            <a:r>
              <a:rPr lang="en-US" altLang="zh-TW" dirty="0"/>
              <a:t>iris = </a:t>
            </a:r>
            <a:r>
              <a:rPr lang="en-US" altLang="zh-TW" dirty="0" err="1"/>
              <a:t>datasets.load_iris</a:t>
            </a:r>
            <a:r>
              <a:rPr lang="en-US" altLang="zh-TW" dirty="0"/>
              <a:t>()</a:t>
            </a:r>
          </a:p>
          <a:p>
            <a:pPr marL="457200" lvl="1" indent="0">
              <a:buNone/>
            </a:pPr>
            <a:r>
              <a:rPr lang="en-US" altLang="zh-TW" dirty="0"/>
              <a:t>print(iris)</a:t>
            </a:r>
          </a:p>
          <a:p>
            <a:r>
              <a:rPr lang="en-US" altLang="zh-TW" dirty="0" err="1"/>
              <a:t>load_iris</a:t>
            </a:r>
            <a:r>
              <a:rPr lang="en-US" altLang="zh-TW" dirty="0"/>
              <a:t>() method returns a dictionary containing the following columns:</a:t>
            </a:r>
            <a:r>
              <a:rPr lang="zh-TW" altLang="en-US" dirty="0"/>
              <a:t> </a:t>
            </a:r>
            <a:r>
              <a:rPr lang="en-US" altLang="zh-TW" dirty="0" err="1"/>
              <a:t>dict_keys</a:t>
            </a:r>
            <a:r>
              <a:rPr lang="en-US" altLang="zh-TW" dirty="0"/>
              <a:t>(['data', 'target', 'frame', '</a:t>
            </a:r>
            <a:r>
              <a:rPr lang="en-US" altLang="zh-TW" dirty="0" err="1"/>
              <a:t>target_names</a:t>
            </a:r>
            <a:r>
              <a:rPr lang="en-US" altLang="zh-TW" dirty="0"/>
              <a:t>', 'DESCR', '</a:t>
            </a:r>
            <a:r>
              <a:rPr lang="en-US" altLang="zh-TW" dirty="0" err="1"/>
              <a:t>feature_names</a:t>
            </a:r>
            <a:r>
              <a:rPr lang="en-US" altLang="zh-TW" dirty="0"/>
              <a:t>', 'filename'])</a:t>
            </a:r>
            <a:endParaRPr lang="zh-TW" altLang="en-US" dirty="0"/>
          </a:p>
        </p:txBody>
      </p:sp>
    </p:spTree>
    <p:extLst>
      <p:ext uri="{BB962C8B-B14F-4D97-AF65-F5344CB8AC3E}">
        <p14:creationId xmlns:p14="http://schemas.microsoft.com/office/powerpoint/2010/main" val="2224942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2A92250-E145-4192-BA58-7CF47FCA820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A0B23FD-6E04-4943-BC34-0ADE02169D60}"/>
              </a:ext>
            </a:extLst>
          </p:cNvPr>
          <p:cNvSpPr>
            <a:spLocks noGrp="1"/>
          </p:cNvSpPr>
          <p:nvPr>
            <p:ph idx="1"/>
          </p:nvPr>
        </p:nvSpPr>
        <p:spPr/>
        <p:txBody>
          <a:bodyPr>
            <a:normAutofit lnSpcReduction="10000"/>
          </a:bodyPr>
          <a:lstStyle/>
          <a:p>
            <a:r>
              <a:rPr lang="en-US" altLang="zh-TW" dirty="0"/>
              <a:t>We can prepare the data for our purpose using the values of these keys. Although we need the raw numbers for training a logistic regression model using </a:t>
            </a:r>
            <a:r>
              <a:rPr lang="en-US" altLang="zh-TW" dirty="0" err="1"/>
              <a:t>Scikit</a:t>
            </a:r>
            <a:r>
              <a:rPr lang="en-US" altLang="zh-TW" dirty="0"/>
              <a:t>-learn, we will prepare the full </a:t>
            </a:r>
            <a:r>
              <a:rPr lang="en-US" altLang="zh-TW" dirty="0" err="1"/>
              <a:t>dataframe</a:t>
            </a:r>
            <a:r>
              <a:rPr lang="en-US" altLang="zh-TW" dirty="0"/>
              <a:t> to observe the complete structure of the data in this example.</a:t>
            </a:r>
          </a:p>
          <a:p>
            <a:pPr marL="457200" lvl="1" indent="0">
              <a:buNone/>
            </a:pPr>
            <a:r>
              <a:rPr lang="en-US" altLang="zh-TW" dirty="0"/>
              <a:t>from </a:t>
            </a:r>
            <a:r>
              <a:rPr lang="en-US" altLang="zh-TW" dirty="0" err="1"/>
              <a:t>sklearn</a:t>
            </a:r>
            <a:r>
              <a:rPr lang="en-US" altLang="zh-TW" dirty="0"/>
              <a:t> import datasets</a:t>
            </a:r>
          </a:p>
          <a:p>
            <a:pPr marL="457200" lvl="1" indent="0">
              <a:buNone/>
            </a:pPr>
            <a:r>
              <a:rPr lang="en-US" altLang="zh-TW" dirty="0"/>
              <a:t>iris = </a:t>
            </a:r>
            <a:r>
              <a:rPr lang="en-US" altLang="zh-TW" dirty="0" err="1"/>
              <a:t>datasets.load_iris</a:t>
            </a:r>
            <a:r>
              <a:rPr lang="en-US" altLang="zh-TW" dirty="0"/>
              <a:t>()</a:t>
            </a:r>
          </a:p>
          <a:p>
            <a:pPr marL="457200" lvl="1" indent="0">
              <a:buNone/>
            </a:pPr>
            <a:r>
              <a:rPr lang="en-US" altLang="zh-TW" dirty="0"/>
              <a:t>import pandas as pd</a:t>
            </a:r>
          </a:p>
          <a:p>
            <a:pPr marL="457200" lvl="1" indent="0">
              <a:buNone/>
            </a:pPr>
            <a:r>
              <a:rPr lang="en-US" altLang="zh-TW" dirty="0" err="1"/>
              <a:t>iris_data</a:t>
            </a:r>
            <a:r>
              <a:rPr lang="en-US" altLang="zh-TW" dirty="0"/>
              <a:t> = </a:t>
            </a:r>
            <a:r>
              <a:rPr lang="en-US" altLang="zh-TW" dirty="0" err="1"/>
              <a:t>pd.DataFrame</a:t>
            </a:r>
            <a:r>
              <a:rPr lang="en-US" altLang="zh-TW" dirty="0"/>
              <a:t>(iris['data'], columns=iris['</a:t>
            </a:r>
            <a:r>
              <a:rPr lang="en-US" altLang="zh-TW" dirty="0" err="1"/>
              <a:t>feature_names</a:t>
            </a:r>
            <a:r>
              <a:rPr lang="en-US" altLang="zh-TW" dirty="0"/>
              <a:t>'])</a:t>
            </a:r>
          </a:p>
          <a:p>
            <a:pPr marL="457200" lvl="1" indent="0">
              <a:buNone/>
            </a:pPr>
            <a:r>
              <a:rPr lang="en-US" altLang="zh-TW" dirty="0" err="1"/>
              <a:t>iris_data</a:t>
            </a:r>
            <a:r>
              <a:rPr lang="en-US" altLang="zh-TW" dirty="0"/>
              <a:t>['target'] = iris['target']</a:t>
            </a:r>
          </a:p>
          <a:p>
            <a:pPr marL="457200" lvl="1" indent="0">
              <a:buNone/>
            </a:pPr>
            <a:r>
              <a:rPr lang="en-US" altLang="zh-TW" dirty="0" err="1"/>
              <a:t>iris_data</a:t>
            </a:r>
            <a:r>
              <a:rPr lang="en-US" altLang="zh-TW" dirty="0"/>
              <a:t>['target'] = </a:t>
            </a:r>
            <a:r>
              <a:rPr lang="en-US" altLang="zh-TW" dirty="0" err="1"/>
              <a:t>iris_data</a:t>
            </a:r>
            <a:r>
              <a:rPr lang="en-US" altLang="zh-TW" dirty="0"/>
              <a:t>['target'].apply( lambda x:iris['target_names'][x] )</a:t>
            </a:r>
          </a:p>
          <a:p>
            <a:pPr marL="457200" lvl="1" indent="0">
              <a:buNone/>
            </a:pPr>
            <a:r>
              <a:rPr lang="en-US" altLang="zh-TW" dirty="0"/>
              <a:t>print(</a:t>
            </a:r>
            <a:r>
              <a:rPr lang="en-US" altLang="zh-TW" dirty="0" err="1"/>
              <a:t>iris_data</a:t>
            </a:r>
            <a:r>
              <a:rPr lang="en-US" altLang="zh-TW" dirty="0"/>
              <a:t>)</a:t>
            </a:r>
            <a:endParaRPr lang="zh-TW" altLang="en-US" dirty="0"/>
          </a:p>
        </p:txBody>
      </p:sp>
    </p:spTree>
    <p:extLst>
      <p:ext uri="{BB962C8B-B14F-4D97-AF65-F5344CB8AC3E}">
        <p14:creationId xmlns:p14="http://schemas.microsoft.com/office/powerpoint/2010/main" val="3533717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F6B5DF-594C-4556-99A1-7DECAC6F7F8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78F6FA7-D586-49AF-8CE4-4EAC869B2203}"/>
              </a:ext>
            </a:extLst>
          </p:cNvPr>
          <p:cNvSpPr>
            <a:spLocks noGrp="1"/>
          </p:cNvSpPr>
          <p:nvPr>
            <p:ph idx="1"/>
          </p:nvPr>
        </p:nvSpPr>
        <p:spPr/>
        <p:txBody>
          <a:bodyPr>
            <a:normAutofit lnSpcReduction="10000"/>
          </a:bodyPr>
          <a:lstStyle/>
          <a:p>
            <a:r>
              <a:rPr lang="en-US" altLang="zh-TW" dirty="0"/>
              <a:t>Before we continue this experiment, we will deliberately pick data from Iris </a:t>
            </a:r>
            <a:r>
              <a:rPr lang="en-US" altLang="zh-TW" dirty="0" err="1"/>
              <a:t>Setosa</a:t>
            </a:r>
            <a:r>
              <a:rPr lang="en-US" altLang="zh-TW" dirty="0"/>
              <a:t> and Iris Versicolor categories to simplify the dataset to be able to fit a binary classification model. There are three types – we will take only two.</a:t>
            </a:r>
          </a:p>
          <a:p>
            <a:pPr marL="457200" lvl="1" indent="0">
              <a:buNone/>
            </a:pPr>
            <a:r>
              <a:rPr lang="en-US" altLang="zh-TW" dirty="0"/>
              <a:t>df = </a:t>
            </a:r>
            <a:r>
              <a:rPr lang="en-US" altLang="zh-TW" dirty="0" err="1"/>
              <a:t>iris_data.query</a:t>
            </a:r>
            <a:r>
              <a:rPr lang="en-US" altLang="zh-TW" dirty="0"/>
              <a:t>("target=='</a:t>
            </a:r>
            <a:r>
              <a:rPr lang="en-US" altLang="zh-TW" dirty="0" err="1"/>
              <a:t>setosa</a:t>
            </a:r>
            <a:r>
              <a:rPr lang="en-US" altLang="zh-TW" dirty="0"/>
              <a:t>' | target=='versicolor'")</a:t>
            </a:r>
          </a:p>
          <a:p>
            <a:r>
              <a:rPr lang="en-US" altLang="zh-TW" dirty="0"/>
              <a:t>Let’s first have a look at the data. There are four variables. Let’s pick petal width and length to plot the 100 flowers in 2D.</a:t>
            </a:r>
          </a:p>
          <a:p>
            <a:pPr marL="457200" lvl="1" indent="0">
              <a:buNone/>
            </a:pPr>
            <a:r>
              <a:rPr lang="en-US" altLang="zh-TW" dirty="0"/>
              <a:t>import </a:t>
            </a:r>
            <a:r>
              <a:rPr lang="en-US" altLang="zh-TW" dirty="0" err="1"/>
              <a:t>matplotlib.pyplot</a:t>
            </a:r>
            <a:r>
              <a:rPr lang="en-US" altLang="zh-TW" dirty="0"/>
              <a:t> as </a:t>
            </a:r>
            <a:r>
              <a:rPr lang="en-US" altLang="zh-TW" dirty="0" err="1"/>
              <a:t>plt</a:t>
            </a:r>
            <a:endParaRPr lang="en-US" altLang="zh-TW" dirty="0"/>
          </a:p>
          <a:p>
            <a:pPr marL="457200" lvl="1" indent="0">
              <a:buNone/>
            </a:pPr>
            <a:r>
              <a:rPr lang="en-US" altLang="zh-TW" dirty="0"/>
              <a:t>import seaborn as </a:t>
            </a:r>
            <a:r>
              <a:rPr lang="en-US" altLang="zh-TW" dirty="0" err="1"/>
              <a:t>sns</a:t>
            </a:r>
            <a:endParaRPr lang="en-US" altLang="zh-TW" dirty="0"/>
          </a:p>
          <a:p>
            <a:pPr marL="457200" lvl="1" indent="0">
              <a:buNone/>
            </a:pPr>
            <a:r>
              <a:rPr lang="en-US" altLang="zh-TW" dirty="0" err="1"/>
              <a:t>sns.FacetGrid</a:t>
            </a:r>
            <a:r>
              <a:rPr lang="en-US" altLang="zh-TW" dirty="0"/>
              <a:t>(df, hue='target', size=5).map(</a:t>
            </a:r>
            <a:r>
              <a:rPr lang="en-US" altLang="zh-TW" dirty="0" err="1"/>
              <a:t>plt.scatter</a:t>
            </a:r>
            <a:r>
              <a:rPr lang="en-US" altLang="zh-TW" dirty="0"/>
              <a:t>, "petal length (cm)", "petal width (cm)").</a:t>
            </a:r>
            <a:r>
              <a:rPr lang="en-US" altLang="zh-TW" dirty="0" err="1"/>
              <a:t>add_legend</a:t>
            </a:r>
            <a:r>
              <a:rPr lang="en-US" altLang="zh-TW" dirty="0"/>
              <a:t>()</a:t>
            </a:r>
            <a:endParaRPr lang="zh-TW" altLang="en-US" dirty="0"/>
          </a:p>
        </p:txBody>
      </p:sp>
    </p:spTree>
    <p:extLst>
      <p:ext uri="{BB962C8B-B14F-4D97-AF65-F5344CB8AC3E}">
        <p14:creationId xmlns:p14="http://schemas.microsoft.com/office/powerpoint/2010/main" val="183755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DFD386-90DB-4BDE-A202-F2F9659DA3E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214D716-C6E4-4594-B566-31E01536E2EC}"/>
              </a:ext>
            </a:extLst>
          </p:cNvPr>
          <p:cNvSpPr>
            <a:spLocks noGrp="1"/>
          </p:cNvSpPr>
          <p:nvPr>
            <p:ph idx="1"/>
          </p:nvPr>
        </p:nvSpPr>
        <p:spPr/>
        <p:txBody>
          <a:bodyPr/>
          <a:lstStyle/>
          <a:p>
            <a:r>
              <a:rPr lang="en-US" altLang="zh-TW" dirty="0"/>
              <a:t>By a simple look, you can visualize the linear relationship between the two despite</a:t>
            </a:r>
            <a:r>
              <a:rPr lang="zh-TW" altLang="en-US" dirty="0"/>
              <a:t> </a:t>
            </a:r>
            <a:r>
              <a:rPr lang="en-US" altLang="zh-TW" dirty="0"/>
              <a:t>several outliers. We attempt to find the line that best justifies all the points of the dataset</a:t>
            </a:r>
            <a:r>
              <a:rPr lang="zh-TW" altLang="en-US" dirty="0"/>
              <a:t> </a:t>
            </a:r>
            <a:r>
              <a:rPr lang="en-US" altLang="zh-TW" dirty="0"/>
              <a:t>as a whole.</a:t>
            </a:r>
            <a:endParaRPr lang="zh-TW" altLang="en-US" dirty="0"/>
          </a:p>
        </p:txBody>
      </p:sp>
      <p:pic>
        <p:nvPicPr>
          <p:cNvPr id="4" name="圖片 3">
            <a:extLst>
              <a:ext uri="{FF2B5EF4-FFF2-40B4-BE49-F238E27FC236}">
                <a16:creationId xmlns:a16="http://schemas.microsoft.com/office/drawing/2014/main" id="{534F2C19-8B4C-4ACF-BA38-C8DE830C4476}"/>
              </a:ext>
            </a:extLst>
          </p:cNvPr>
          <p:cNvPicPr>
            <a:picLocks noChangeAspect="1"/>
          </p:cNvPicPr>
          <p:nvPr/>
        </p:nvPicPr>
        <p:blipFill>
          <a:blip r:embed="rId2"/>
          <a:stretch>
            <a:fillRect/>
          </a:stretch>
        </p:blipFill>
        <p:spPr>
          <a:xfrm>
            <a:off x="3164581" y="3049374"/>
            <a:ext cx="5111671" cy="3696658"/>
          </a:xfrm>
          <a:prstGeom prst="rect">
            <a:avLst/>
          </a:prstGeom>
        </p:spPr>
      </p:pic>
    </p:spTree>
    <p:extLst>
      <p:ext uri="{BB962C8B-B14F-4D97-AF65-F5344CB8AC3E}">
        <p14:creationId xmlns:p14="http://schemas.microsoft.com/office/powerpoint/2010/main" val="656225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A3AD665-F212-4903-8544-914580C534B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952F3DE-5FFA-4F08-8C76-B864F399E6C5}"/>
              </a:ext>
            </a:extLst>
          </p:cNvPr>
          <p:cNvSpPr>
            <a:spLocks noGrp="1"/>
          </p:cNvSpPr>
          <p:nvPr>
            <p:ph idx="1"/>
          </p:nvPr>
        </p:nvSpPr>
        <p:spPr/>
        <p:txBody>
          <a:bodyPr>
            <a:normAutofit/>
          </a:bodyPr>
          <a:lstStyle/>
          <a:p>
            <a:pPr marL="457200" lvl="1" indent="0">
              <a:buNone/>
            </a:pPr>
            <a:r>
              <a:rPr lang="en-US" altLang="zh-TW" dirty="0"/>
              <a:t>from </a:t>
            </a:r>
            <a:r>
              <a:rPr lang="en-US" altLang="zh-TW" dirty="0" err="1"/>
              <a:t>sklearn</a:t>
            </a:r>
            <a:r>
              <a:rPr lang="en-US" altLang="zh-TW" dirty="0"/>
              <a:t> import datasets</a:t>
            </a:r>
          </a:p>
          <a:p>
            <a:pPr marL="457200" lvl="1" indent="0">
              <a:buNone/>
            </a:pPr>
            <a:r>
              <a:rPr lang="en-US" altLang="zh-TW" dirty="0"/>
              <a:t>iris = </a:t>
            </a:r>
            <a:r>
              <a:rPr lang="en-US" altLang="zh-TW" dirty="0" err="1"/>
              <a:t>datasets.load_iris</a:t>
            </a:r>
            <a:r>
              <a:rPr lang="en-US" altLang="zh-TW" dirty="0"/>
              <a:t>()</a:t>
            </a:r>
          </a:p>
          <a:p>
            <a:pPr marL="457200" lvl="1" indent="0">
              <a:buNone/>
            </a:pPr>
            <a:r>
              <a:rPr lang="en-US" altLang="zh-TW" dirty="0"/>
              <a:t>import pandas as pd</a:t>
            </a:r>
          </a:p>
          <a:p>
            <a:pPr marL="457200" lvl="1" indent="0">
              <a:buNone/>
            </a:pPr>
            <a:r>
              <a:rPr lang="en-US" altLang="zh-TW" dirty="0" err="1"/>
              <a:t>iris_data</a:t>
            </a:r>
            <a:r>
              <a:rPr lang="en-US" altLang="zh-TW" dirty="0"/>
              <a:t> = </a:t>
            </a:r>
            <a:r>
              <a:rPr lang="en-US" altLang="zh-TW" dirty="0" err="1"/>
              <a:t>pd.DataFrame</a:t>
            </a:r>
            <a:r>
              <a:rPr lang="en-US" altLang="zh-TW" dirty="0"/>
              <a:t>(iris['data'], columns=iris['</a:t>
            </a:r>
            <a:r>
              <a:rPr lang="en-US" altLang="zh-TW" dirty="0" err="1"/>
              <a:t>feature_names</a:t>
            </a:r>
            <a:r>
              <a:rPr lang="en-US" altLang="zh-TW" dirty="0"/>
              <a:t>'])</a:t>
            </a:r>
          </a:p>
          <a:p>
            <a:pPr marL="457200" lvl="1" indent="0">
              <a:buNone/>
            </a:pPr>
            <a:r>
              <a:rPr lang="en-US" altLang="zh-TW" dirty="0" err="1"/>
              <a:t>iris_data</a:t>
            </a:r>
            <a:r>
              <a:rPr lang="en-US" altLang="zh-TW" dirty="0"/>
              <a:t>['target'] = iris['target']</a:t>
            </a:r>
          </a:p>
          <a:p>
            <a:pPr marL="457200" lvl="1" indent="0">
              <a:buNone/>
            </a:pPr>
            <a:r>
              <a:rPr lang="en-US" altLang="zh-TW" dirty="0" err="1"/>
              <a:t>iris_data</a:t>
            </a:r>
            <a:r>
              <a:rPr lang="en-US" altLang="zh-TW" dirty="0"/>
              <a:t>['target'] = </a:t>
            </a:r>
            <a:r>
              <a:rPr lang="en-US" altLang="zh-TW" dirty="0" err="1"/>
              <a:t>iris_data</a:t>
            </a:r>
            <a:r>
              <a:rPr lang="en-US" altLang="zh-TW" dirty="0"/>
              <a:t>['target'].apply( lambda x:iris['target_names'][x] )</a:t>
            </a:r>
          </a:p>
          <a:p>
            <a:pPr marL="457200" lvl="1" indent="0">
              <a:buNone/>
            </a:pPr>
            <a:r>
              <a:rPr lang="en-US" altLang="zh-TW" dirty="0"/>
              <a:t>df = </a:t>
            </a:r>
            <a:r>
              <a:rPr lang="en-US" altLang="zh-TW" dirty="0" err="1"/>
              <a:t>iris_data.query</a:t>
            </a:r>
            <a:r>
              <a:rPr lang="en-US" altLang="zh-TW" dirty="0"/>
              <a:t>("target=='</a:t>
            </a:r>
            <a:r>
              <a:rPr lang="en-US" altLang="zh-TW" dirty="0" err="1"/>
              <a:t>setosa</a:t>
            </a:r>
            <a:r>
              <a:rPr lang="en-US" altLang="zh-TW" dirty="0"/>
              <a:t>' | target=='versicolor'")</a:t>
            </a:r>
          </a:p>
          <a:p>
            <a:pPr marL="457200" lvl="1" indent="0">
              <a:buNone/>
            </a:pPr>
            <a:r>
              <a:rPr lang="en-US" altLang="zh-TW" dirty="0"/>
              <a:t>import </a:t>
            </a:r>
            <a:r>
              <a:rPr lang="en-US" altLang="zh-TW" dirty="0" err="1"/>
              <a:t>matplotlib.pyplot</a:t>
            </a:r>
            <a:r>
              <a:rPr lang="en-US" altLang="zh-TW" dirty="0"/>
              <a:t> as </a:t>
            </a:r>
            <a:r>
              <a:rPr lang="en-US" altLang="zh-TW" dirty="0" err="1"/>
              <a:t>plt</a:t>
            </a:r>
            <a:endParaRPr lang="en-US" altLang="zh-TW" dirty="0"/>
          </a:p>
          <a:p>
            <a:pPr marL="457200" lvl="1" indent="0">
              <a:buNone/>
            </a:pPr>
            <a:r>
              <a:rPr lang="en-US" altLang="zh-TW" dirty="0"/>
              <a:t>import seaborn as </a:t>
            </a:r>
            <a:r>
              <a:rPr lang="en-US" altLang="zh-TW" dirty="0" err="1"/>
              <a:t>sns</a:t>
            </a:r>
            <a:endParaRPr lang="en-US" altLang="zh-TW" dirty="0"/>
          </a:p>
          <a:p>
            <a:pPr marL="457200" lvl="1" indent="0">
              <a:buNone/>
            </a:pPr>
            <a:r>
              <a:rPr lang="en-US" altLang="zh-TW" dirty="0" err="1"/>
              <a:t>sns.FacetGrid</a:t>
            </a:r>
            <a:r>
              <a:rPr lang="en-US" altLang="zh-TW" dirty="0"/>
              <a:t>(df, hue='target', height=5).map(</a:t>
            </a:r>
            <a:r>
              <a:rPr lang="en-US" altLang="zh-TW" dirty="0" err="1"/>
              <a:t>plt.scatter</a:t>
            </a:r>
            <a:r>
              <a:rPr lang="en-US" altLang="zh-TW" dirty="0"/>
              <a:t>, "petal length (cm)", "petal width (cm)").</a:t>
            </a:r>
            <a:r>
              <a:rPr lang="en-US" altLang="zh-TW" dirty="0" err="1"/>
              <a:t>add_legend</a:t>
            </a:r>
            <a:r>
              <a:rPr lang="en-US" altLang="zh-TW" dirty="0"/>
              <a:t>()</a:t>
            </a:r>
            <a:endParaRPr lang="zh-TW" altLang="en-US" dirty="0"/>
          </a:p>
        </p:txBody>
      </p:sp>
    </p:spTree>
    <p:extLst>
      <p:ext uri="{BB962C8B-B14F-4D97-AF65-F5344CB8AC3E}">
        <p14:creationId xmlns:p14="http://schemas.microsoft.com/office/powerpoint/2010/main" val="293931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8499E564-C506-4564-A928-971949C9973C}"/>
              </a:ext>
            </a:extLst>
          </p:cNvPr>
          <p:cNvPicPr>
            <a:picLocks noChangeAspect="1"/>
          </p:cNvPicPr>
          <p:nvPr/>
        </p:nvPicPr>
        <p:blipFill>
          <a:blip r:embed="rId2"/>
          <a:stretch>
            <a:fillRect/>
          </a:stretch>
        </p:blipFill>
        <p:spPr>
          <a:xfrm>
            <a:off x="2941955" y="979644"/>
            <a:ext cx="5688862" cy="5346511"/>
          </a:xfrm>
          <a:prstGeom prst="rect">
            <a:avLst/>
          </a:prstGeom>
        </p:spPr>
      </p:pic>
    </p:spTree>
    <p:extLst>
      <p:ext uri="{BB962C8B-B14F-4D97-AF65-F5344CB8AC3E}">
        <p14:creationId xmlns:p14="http://schemas.microsoft.com/office/powerpoint/2010/main" val="5569514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BD9DAD-2907-4860-900D-02E8DB9172E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2B72E58-E124-4896-8840-1CC4DE1FFFF4}"/>
              </a:ext>
            </a:extLst>
          </p:cNvPr>
          <p:cNvSpPr>
            <a:spLocks noGrp="1"/>
          </p:cNvSpPr>
          <p:nvPr>
            <p:ph idx="1"/>
          </p:nvPr>
        </p:nvSpPr>
        <p:spPr/>
        <p:txBody>
          <a:bodyPr>
            <a:normAutofit/>
          </a:bodyPr>
          <a:lstStyle/>
          <a:p>
            <a:r>
              <a:rPr lang="en-US" altLang="zh-TW" dirty="0"/>
              <a:t>Let’s create a logistic regression model using </a:t>
            </a:r>
            <a:r>
              <a:rPr lang="en-US" altLang="zh-TW" dirty="0" err="1"/>
              <a:t>Scikit</a:t>
            </a:r>
            <a:r>
              <a:rPr lang="en-US" altLang="zh-TW" dirty="0"/>
              <a:t>-learn.</a:t>
            </a:r>
          </a:p>
          <a:p>
            <a:pPr marL="457200" lvl="1" indent="0">
              <a:buNone/>
            </a:pPr>
            <a:r>
              <a:rPr lang="en-US" altLang="zh-TW" dirty="0"/>
              <a:t>from </a:t>
            </a:r>
            <a:r>
              <a:rPr lang="en-US" altLang="zh-TW" dirty="0" err="1"/>
              <a:t>sklearn.linear_model</a:t>
            </a:r>
            <a:r>
              <a:rPr lang="en-US" altLang="zh-TW" dirty="0"/>
              <a:t> import </a:t>
            </a:r>
            <a:r>
              <a:rPr lang="en-US" altLang="zh-TW" dirty="0" err="1"/>
              <a:t>LogisticRegression</a:t>
            </a:r>
            <a:endParaRPr lang="en-US" altLang="zh-TW" dirty="0"/>
          </a:p>
          <a:p>
            <a:pPr marL="457200" lvl="1" indent="0">
              <a:buNone/>
            </a:pPr>
            <a:r>
              <a:rPr lang="en-US" altLang="zh-TW" dirty="0" err="1"/>
              <a:t>logistic_regression</a:t>
            </a:r>
            <a:r>
              <a:rPr lang="en-US" altLang="zh-TW" dirty="0"/>
              <a:t> = </a:t>
            </a:r>
            <a:r>
              <a:rPr lang="en-US" altLang="zh-TW" dirty="0" err="1"/>
              <a:t>LogisticRegression</a:t>
            </a:r>
            <a:r>
              <a:rPr lang="en-US" altLang="zh-TW" dirty="0"/>
              <a:t>()</a:t>
            </a:r>
          </a:p>
          <a:p>
            <a:pPr marL="457200" lvl="1" indent="0">
              <a:buNone/>
            </a:pPr>
            <a:r>
              <a:rPr lang="en-US" altLang="zh-TW" dirty="0"/>
              <a:t>X = </a:t>
            </a:r>
            <a:r>
              <a:rPr lang="en-US" altLang="zh-TW" dirty="0" err="1"/>
              <a:t>iris_data.drop</a:t>
            </a:r>
            <a:r>
              <a:rPr lang="en-US" altLang="zh-TW" dirty="0"/>
              <a:t>(columns=['target'])</a:t>
            </a:r>
          </a:p>
          <a:p>
            <a:pPr marL="457200" lvl="1" indent="0">
              <a:buNone/>
            </a:pPr>
            <a:r>
              <a:rPr lang="en-US" altLang="zh-TW" dirty="0"/>
              <a:t>y = </a:t>
            </a:r>
            <a:r>
              <a:rPr lang="en-US" altLang="zh-TW" dirty="0" err="1"/>
              <a:t>iris_data</a:t>
            </a:r>
            <a:r>
              <a:rPr lang="en-US" altLang="zh-TW" dirty="0"/>
              <a:t>['target']</a:t>
            </a:r>
          </a:p>
          <a:p>
            <a:pPr marL="457200" lvl="1" indent="0">
              <a:buNone/>
            </a:pPr>
            <a:r>
              <a:rPr lang="fr-FR" altLang="zh-TW" dirty="0"/>
              <a:t>logistic_regression.fit(X,y)</a:t>
            </a:r>
          </a:p>
          <a:p>
            <a:pPr marL="457200" lvl="1" indent="0">
              <a:buNone/>
            </a:pPr>
            <a:r>
              <a:rPr lang="en-US" altLang="zh-TW" dirty="0" err="1"/>
              <a:t>X_test</a:t>
            </a:r>
            <a:r>
              <a:rPr lang="en-US" altLang="zh-TW" dirty="0"/>
              <a:t> = [[5.6, 2.4, 3.8, 1.2]]</a:t>
            </a:r>
          </a:p>
          <a:p>
            <a:pPr marL="457200" lvl="1" indent="0">
              <a:buNone/>
            </a:pPr>
            <a:r>
              <a:rPr lang="en-US" altLang="zh-TW" dirty="0" err="1"/>
              <a:t>logistic_regression.predict</a:t>
            </a:r>
            <a:r>
              <a:rPr lang="en-US" altLang="zh-TW" dirty="0"/>
              <a:t>(</a:t>
            </a:r>
            <a:r>
              <a:rPr lang="en-US" altLang="zh-TW" dirty="0" err="1"/>
              <a:t>X_test</a:t>
            </a:r>
            <a:r>
              <a:rPr lang="en-US" altLang="zh-TW" dirty="0"/>
              <a:t>)</a:t>
            </a:r>
            <a:endParaRPr lang="zh-TW" altLang="en-US" dirty="0"/>
          </a:p>
        </p:txBody>
      </p:sp>
    </p:spTree>
    <p:extLst>
      <p:ext uri="{BB962C8B-B14F-4D97-AF65-F5344CB8AC3E}">
        <p14:creationId xmlns:p14="http://schemas.microsoft.com/office/powerpoint/2010/main" val="201797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CB4EE8-46C1-4D37-9518-D5213044DF25}"/>
              </a:ext>
            </a:extLst>
          </p:cNvPr>
          <p:cNvSpPr>
            <a:spLocks noGrp="1"/>
          </p:cNvSpPr>
          <p:nvPr>
            <p:ph type="title"/>
          </p:nvPr>
        </p:nvSpPr>
        <p:spPr/>
        <p:txBody>
          <a:bodyPr/>
          <a:lstStyle/>
          <a:p>
            <a:r>
              <a:rPr lang="en-US" altLang="zh-TW" dirty="0"/>
              <a:t>Visualizing the Decision Boundary</a:t>
            </a:r>
            <a:endParaRPr lang="zh-TW" altLang="en-US" dirty="0"/>
          </a:p>
        </p:txBody>
      </p:sp>
      <p:sp>
        <p:nvSpPr>
          <p:cNvPr id="3" name="內容版面配置區 2">
            <a:extLst>
              <a:ext uri="{FF2B5EF4-FFF2-40B4-BE49-F238E27FC236}">
                <a16:creationId xmlns:a16="http://schemas.microsoft.com/office/drawing/2014/main" id="{3565E21E-70C8-4D9F-88A6-7466A850069B}"/>
              </a:ext>
            </a:extLst>
          </p:cNvPr>
          <p:cNvSpPr>
            <a:spLocks noGrp="1"/>
          </p:cNvSpPr>
          <p:nvPr>
            <p:ph idx="1"/>
          </p:nvPr>
        </p:nvSpPr>
        <p:spPr/>
        <p:txBody>
          <a:bodyPr>
            <a:normAutofit lnSpcReduction="10000"/>
          </a:bodyPr>
          <a:lstStyle/>
          <a:p>
            <a:r>
              <a:rPr lang="en-US" altLang="zh-TW" dirty="0"/>
              <a:t>To understand how the learned model splits the data into two classes, we will recreate the model using only two dimensions and plot a 2D chart based on sepal length and sepal width. We are limiting the dimensions for easy visualization and understandability.</a:t>
            </a:r>
          </a:p>
          <a:p>
            <a:pPr lvl="1"/>
            <a:r>
              <a:rPr lang="en-US" altLang="zh-TW" dirty="0"/>
              <a:t>df = </a:t>
            </a:r>
            <a:r>
              <a:rPr lang="en-US" altLang="zh-TW" dirty="0" err="1"/>
              <a:t>iris_data.query</a:t>
            </a:r>
            <a:r>
              <a:rPr lang="en-US" altLang="zh-TW" dirty="0"/>
              <a:t>("target=='</a:t>
            </a:r>
            <a:r>
              <a:rPr lang="en-US" altLang="zh-TW" dirty="0" err="1"/>
              <a:t>setosa</a:t>
            </a:r>
            <a:r>
              <a:rPr lang="en-US" altLang="zh-TW" dirty="0"/>
              <a:t>' | target=='versicolor'")[['sepal length (cm)','sepal width (cm)','target']]</a:t>
            </a:r>
          </a:p>
          <a:p>
            <a:pPr lvl="1"/>
            <a:r>
              <a:rPr lang="en-US" altLang="zh-TW" dirty="0"/>
              <a:t>X = </a:t>
            </a:r>
            <a:r>
              <a:rPr lang="en-US" altLang="zh-TW" dirty="0" err="1"/>
              <a:t>df.drop</a:t>
            </a:r>
            <a:r>
              <a:rPr lang="en-US" altLang="zh-TW" dirty="0"/>
              <a:t>(columns=['target']).values</a:t>
            </a:r>
          </a:p>
          <a:p>
            <a:pPr lvl="1"/>
            <a:r>
              <a:rPr lang="en-US" altLang="zh-TW" dirty="0"/>
              <a:t>y = df['target'].values</a:t>
            </a:r>
          </a:p>
          <a:p>
            <a:pPr lvl="1"/>
            <a:r>
              <a:rPr lang="en-US" altLang="zh-TW" dirty="0"/>
              <a:t>y = [1 if x == '</a:t>
            </a:r>
            <a:r>
              <a:rPr lang="en-US" altLang="zh-TW" dirty="0" err="1"/>
              <a:t>setosa</a:t>
            </a:r>
            <a:r>
              <a:rPr lang="en-US" altLang="zh-TW" dirty="0"/>
              <a:t>' else 0 for x in y]</a:t>
            </a:r>
          </a:p>
          <a:p>
            <a:pPr lvl="1"/>
            <a:r>
              <a:rPr lang="en-US" altLang="zh-TW" dirty="0"/>
              <a:t>from </a:t>
            </a:r>
            <a:r>
              <a:rPr lang="en-US" altLang="zh-TW" dirty="0" err="1"/>
              <a:t>sklearn.linear_model</a:t>
            </a:r>
            <a:r>
              <a:rPr lang="en-US" altLang="zh-TW" dirty="0"/>
              <a:t> import </a:t>
            </a:r>
            <a:r>
              <a:rPr lang="en-US" altLang="zh-TW" dirty="0" err="1"/>
              <a:t>LogisticRegression</a:t>
            </a:r>
            <a:endParaRPr lang="en-US" altLang="zh-TW" dirty="0"/>
          </a:p>
          <a:p>
            <a:pPr lvl="1"/>
            <a:r>
              <a:rPr lang="en-US" altLang="zh-TW" dirty="0" err="1"/>
              <a:t>logistic_regression</a:t>
            </a:r>
            <a:r>
              <a:rPr lang="en-US" altLang="zh-TW" dirty="0"/>
              <a:t> = </a:t>
            </a:r>
            <a:r>
              <a:rPr lang="en-US" altLang="zh-TW" dirty="0" err="1"/>
              <a:t>LogisticRegression</a:t>
            </a:r>
            <a:r>
              <a:rPr lang="en-US" altLang="zh-TW" dirty="0"/>
              <a:t>()</a:t>
            </a:r>
          </a:p>
          <a:p>
            <a:pPr lvl="1"/>
            <a:r>
              <a:rPr lang="en-US" altLang="zh-TW" dirty="0" err="1"/>
              <a:t>logistic_regression.fit</a:t>
            </a:r>
            <a:r>
              <a:rPr lang="en-US" altLang="zh-TW" dirty="0"/>
              <a:t>(</a:t>
            </a:r>
            <a:r>
              <a:rPr lang="en-US" altLang="zh-TW" dirty="0" err="1"/>
              <a:t>X,y</a:t>
            </a:r>
            <a:r>
              <a:rPr lang="en-US" altLang="zh-TW" dirty="0"/>
              <a:t>)</a:t>
            </a:r>
            <a:endParaRPr lang="zh-TW" altLang="en-US" dirty="0"/>
          </a:p>
        </p:txBody>
      </p:sp>
    </p:spTree>
    <p:extLst>
      <p:ext uri="{BB962C8B-B14F-4D97-AF65-F5344CB8AC3E}">
        <p14:creationId xmlns:p14="http://schemas.microsoft.com/office/powerpoint/2010/main" val="3735085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40668F-5592-43F8-8F19-3B2A0E9D71E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028179F-7014-4D43-A7DB-DB39B840988D}"/>
              </a:ext>
            </a:extLst>
          </p:cNvPr>
          <p:cNvSpPr>
            <a:spLocks noGrp="1"/>
          </p:cNvSpPr>
          <p:nvPr>
            <p:ph idx="1"/>
          </p:nvPr>
        </p:nvSpPr>
        <p:spPr/>
        <p:txBody>
          <a:bodyPr>
            <a:normAutofit/>
          </a:bodyPr>
          <a:lstStyle/>
          <a:p>
            <a:r>
              <a:rPr lang="en-US" altLang="zh-TW" dirty="0"/>
              <a:t>Once we have learned the parameters, we will take every possible point in this 2D space, say, (3.0,3.0), (3,3.1), (3,3.2)…, (3.1,3.0), (3.1,3.1), (3.1,3.2)…, and so on. We will predict the probable class of every such point, and based on the predictions, we will color the point. Eventually, we should be able to see the whole 2D space divided into these two colors, where one color represents Iris </a:t>
            </a:r>
            <a:r>
              <a:rPr lang="en-US" altLang="zh-TW" dirty="0" err="1"/>
              <a:t>Setosa</a:t>
            </a:r>
            <a:r>
              <a:rPr lang="en-US" altLang="zh-TW" dirty="0"/>
              <a:t> and the other color represents Iris Versicolor.</a:t>
            </a:r>
            <a:endParaRPr lang="zh-TW" altLang="en-US" dirty="0"/>
          </a:p>
        </p:txBody>
      </p:sp>
    </p:spTree>
    <p:extLst>
      <p:ext uri="{BB962C8B-B14F-4D97-AF65-F5344CB8AC3E}">
        <p14:creationId xmlns:p14="http://schemas.microsoft.com/office/powerpoint/2010/main" val="751954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F72FD6D-AD95-4CF0-A936-12A3714A7163}"/>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23F6431-47A0-481A-9353-2094C3A91A8D}"/>
              </a:ext>
            </a:extLst>
          </p:cNvPr>
          <p:cNvSpPr>
            <a:spLocks noGrp="1"/>
          </p:cNvSpPr>
          <p:nvPr>
            <p:ph idx="1"/>
          </p:nvPr>
        </p:nvSpPr>
        <p:spPr/>
        <p:txBody>
          <a:bodyPr>
            <a:normAutofit lnSpcReduction="10000"/>
          </a:bodyPr>
          <a:lstStyle/>
          <a:p>
            <a:pPr marL="457200" lvl="1" indent="0">
              <a:buNone/>
            </a:pPr>
            <a:r>
              <a:rPr lang="en-US" altLang="zh-TW" dirty="0" err="1"/>
              <a:t>x_min</a:t>
            </a:r>
            <a:r>
              <a:rPr lang="en-US" altLang="zh-TW" dirty="0"/>
              <a:t>, </a:t>
            </a:r>
            <a:r>
              <a:rPr lang="en-US" altLang="zh-TW" dirty="0" err="1"/>
              <a:t>x_max</a:t>
            </a:r>
            <a:r>
              <a:rPr lang="en-US" altLang="zh-TW" dirty="0"/>
              <a:t> = X[:, 0].min()-1, X[:,0].max()+1</a:t>
            </a:r>
          </a:p>
          <a:p>
            <a:pPr marL="457200" lvl="1" indent="0">
              <a:buNone/>
            </a:pPr>
            <a:r>
              <a:rPr lang="en-US" altLang="zh-TW" dirty="0" err="1"/>
              <a:t>y_min</a:t>
            </a:r>
            <a:r>
              <a:rPr lang="en-US" altLang="zh-TW" dirty="0"/>
              <a:t>, </a:t>
            </a:r>
            <a:r>
              <a:rPr lang="en-US" altLang="zh-TW" dirty="0" err="1"/>
              <a:t>y_max</a:t>
            </a:r>
            <a:r>
              <a:rPr lang="en-US" altLang="zh-TW" dirty="0"/>
              <a:t> = X[:, 1].min()-1, X[:,1].max()+1</a:t>
            </a:r>
          </a:p>
          <a:p>
            <a:pPr marL="457200" lvl="1" indent="0">
              <a:buNone/>
            </a:pPr>
            <a:r>
              <a:rPr lang="en-US" altLang="zh-TW" dirty="0"/>
              <a:t>import </a:t>
            </a:r>
            <a:r>
              <a:rPr lang="en-US" altLang="zh-TW" dirty="0" err="1"/>
              <a:t>numpy</a:t>
            </a:r>
            <a:r>
              <a:rPr lang="en-US" altLang="zh-TW" dirty="0"/>
              <a:t> as np</a:t>
            </a:r>
          </a:p>
          <a:p>
            <a:pPr marL="457200" lvl="1" indent="0">
              <a:buNone/>
            </a:pPr>
            <a:r>
              <a:rPr lang="en-US" altLang="zh-TW" dirty="0"/>
              <a:t>xx, </a:t>
            </a:r>
            <a:r>
              <a:rPr lang="en-US" altLang="zh-TW" dirty="0" err="1"/>
              <a:t>yy</a:t>
            </a:r>
            <a:r>
              <a:rPr lang="en-US" altLang="zh-TW" dirty="0"/>
              <a:t> = </a:t>
            </a:r>
            <a:r>
              <a:rPr lang="en-US" altLang="zh-TW" dirty="0" err="1"/>
              <a:t>np.meshgrid</a:t>
            </a:r>
            <a:r>
              <a:rPr lang="en-US" altLang="zh-TW" dirty="0"/>
              <a:t>(</a:t>
            </a:r>
            <a:r>
              <a:rPr lang="en-US" altLang="zh-TW" dirty="0" err="1"/>
              <a:t>np.arange</a:t>
            </a:r>
            <a:r>
              <a:rPr lang="en-US" altLang="zh-TW" dirty="0"/>
              <a:t>(</a:t>
            </a:r>
            <a:r>
              <a:rPr lang="en-US" altLang="zh-TW" dirty="0" err="1"/>
              <a:t>x_min</a:t>
            </a:r>
            <a:r>
              <a:rPr lang="en-US" altLang="zh-TW" dirty="0"/>
              <a:t>, </a:t>
            </a:r>
            <a:r>
              <a:rPr lang="en-US" altLang="zh-TW" dirty="0" err="1"/>
              <a:t>x_max</a:t>
            </a:r>
            <a:r>
              <a:rPr lang="en-US" altLang="zh-TW" dirty="0"/>
              <a:t>, 0.02), </a:t>
            </a:r>
            <a:r>
              <a:rPr lang="en-US" altLang="zh-TW" dirty="0" err="1"/>
              <a:t>np.arange</a:t>
            </a:r>
            <a:r>
              <a:rPr lang="en-US" altLang="zh-TW" dirty="0"/>
              <a:t>(</a:t>
            </a:r>
            <a:r>
              <a:rPr lang="en-US" altLang="zh-TW" dirty="0" err="1"/>
              <a:t>y_min,y_max</a:t>
            </a:r>
            <a:r>
              <a:rPr lang="en-US" altLang="zh-TW" dirty="0"/>
              <a:t>, 0.02))</a:t>
            </a:r>
          </a:p>
          <a:p>
            <a:pPr marL="457200" lvl="1" indent="0">
              <a:buNone/>
            </a:pPr>
            <a:r>
              <a:rPr lang="en-US" altLang="zh-TW" dirty="0"/>
              <a:t>Z = </a:t>
            </a:r>
            <a:r>
              <a:rPr lang="en-US" altLang="zh-TW" dirty="0" err="1"/>
              <a:t>logistic_regression.predict</a:t>
            </a:r>
            <a:r>
              <a:rPr lang="en-US" altLang="zh-TW" dirty="0"/>
              <a:t>(</a:t>
            </a:r>
            <a:r>
              <a:rPr lang="en-US" altLang="zh-TW" dirty="0" err="1"/>
              <a:t>np.c</a:t>
            </a:r>
            <a:r>
              <a:rPr lang="en-US" altLang="zh-TW" dirty="0"/>
              <a:t>_[</a:t>
            </a:r>
            <a:r>
              <a:rPr lang="en-US" altLang="zh-TW" dirty="0" err="1"/>
              <a:t>xx.ravel</a:t>
            </a:r>
            <a:r>
              <a:rPr lang="en-US" altLang="zh-TW" dirty="0"/>
              <a:t>(), </a:t>
            </a:r>
            <a:r>
              <a:rPr lang="en-US" altLang="zh-TW" dirty="0" err="1"/>
              <a:t>yy.ravel</a:t>
            </a:r>
            <a:r>
              <a:rPr lang="en-US" altLang="zh-TW" dirty="0"/>
              <a:t>()]).reshape(</a:t>
            </a:r>
            <a:r>
              <a:rPr lang="en-US" altLang="zh-TW" dirty="0" err="1"/>
              <a:t>xx.shape</a:t>
            </a:r>
            <a:r>
              <a:rPr lang="en-US" altLang="zh-TW" dirty="0"/>
              <a:t>)</a:t>
            </a:r>
          </a:p>
          <a:p>
            <a:pPr marL="457200" lvl="1" indent="0">
              <a:buNone/>
            </a:pPr>
            <a:r>
              <a:rPr lang="en-US" altLang="zh-TW" dirty="0" err="1"/>
              <a:t>plt.rcParams</a:t>
            </a:r>
            <a:r>
              <a:rPr lang="en-US" altLang="zh-TW" dirty="0"/>
              <a:t>['</a:t>
            </a:r>
            <a:r>
              <a:rPr lang="en-US" altLang="zh-TW" dirty="0" err="1"/>
              <a:t>figure.figsize</a:t>
            </a:r>
            <a:r>
              <a:rPr lang="en-US" altLang="zh-TW" dirty="0"/>
              <a:t>']=(10,10)</a:t>
            </a:r>
          </a:p>
          <a:p>
            <a:pPr marL="457200" lvl="1" indent="0">
              <a:buNone/>
            </a:pPr>
            <a:r>
              <a:rPr lang="en-US" altLang="zh-TW" dirty="0" err="1"/>
              <a:t>plt.figure</a:t>
            </a:r>
            <a:r>
              <a:rPr lang="en-US" altLang="zh-TW" dirty="0"/>
              <a:t>()</a:t>
            </a:r>
          </a:p>
          <a:p>
            <a:pPr marL="457200" lvl="1" indent="0">
              <a:buNone/>
            </a:pPr>
            <a:r>
              <a:rPr lang="en-US" altLang="zh-TW" dirty="0" err="1"/>
              <a:t>plt.contourf</a:t>
            </a:r>
            <a:r>
              <a:rPr lang="en-US" altLang="zh-TW" dirty="0"/>
              <a:t>(xx, </a:t>
            </a:r>
            <a:r>
              <a:rPr lang="en-US" altLang="zh-TW" dirty="0" err="1"/>
              <a:t>yy</a:t>
            </a:r>
            <a:r>
              <a:rPr lang="en-US" altLang="zh-TW" dirty="0"/>
              <a:t>, Z, alpha=0.4)</a:t>
            </a:r>
          </a:p>
          <a:p>
            <a:pPr marL="457200" lvl="1" indent="0">
              <a:buNone/>
            </a:pPr>
            <a:r>
              <a:rPr lang="en-US" altLang="zh-TW" dirty="0" err="1"/>
              <a:t>plt.scatter</a:t>
            </a:r>
            <a:r>
              <a:rPr lang="en-US" altLang="zh-TW" dirty="0"/>
              <a:t>(X[:,0], X[:,1], c=y, </a:t>
            </a:r>
            <a:r>
              <a:rPr lang="en-US" altLang="zh-TW" dirty="0" err="1"/>
              <a:t>cmap</a:t>
            </a:r>
            <a:r>
              <a:rPr lang="en-US" altLang="zh-TW" dirty="0"/>
              <a:t>='Blues')</a:t>
            </a:r>
          </a:p>
          <a:p>
            <a:pPr marL="457200" lvl="1" indent="0">
              <a:buNone/>
            </a:pPr>
            <a:r>
              <a:rPr lang="en-US" altLang="zh-TW" dirty="0" err="1"/>
              <a:t>plt.xlim</a:t>
            </a:r>
            <a:r>
              <a:rPr lang="en-US" altLang="zh-TW" dirty="0"/>
              <a:t>(</a:t>
            </a:r>
            <a:r>
              <a:rPr lang="en-US" altLang="zh-TW" dirty="0" err="1"/>
              <a:t>xx.min</a:t>
            </a:r>
            <a:r>
              <a:rPr lang="en-US" altLang="zh-TW" dirty="0"/>
              <a:t>(), </a:t>
            </a:r>
            <a:r>
              <a:rPr lang="en-US" altLang="zh-TW" dirty="0" err="1"/>
              <a:t>xx.max</a:t>
            </a:r>
            <a:r>
              <a:rPr lang="en-US" altLang="zh-TW" dirty="0"/>
              <a:t>())</a:t>
            </a:r>
          </a:p>
          <a:p>
            <a:pPr marL="457200" lvl="1" indent="0">
              <a:buNone/>
            </a:pPr>
            <a:r>
              <a:rPr lang="en-US" altLang="zh-TW" dirty="0" err="1"/>
              <a:t>plt.ylim</a:t>
            </a:r>
            <a:r>
              <a:rPr lang="en-US" altLang="zh-TW" dirty="0"/>
              <a:t>(</a:t>
            </a:r>
            <a:r>
              <a:rPr lang="en-US" altLang="zh-TW" dirty="0" err="1"/>
              <a:t>yy.min</a:t>
            </a:r>
            <a:r>
              <a:rPr lang="en-US" altLang="zh-TW" dirty="0"/>
              <a:t>(), </a:t>
            </a:r>
            <a:r>
              <a:rPr lang="en-US" altLang="zh-TW" dirty="0" err="1"/>
              <a:t>yy.max</a:t>
            </a:r>
            <a:r>
              <a:rPr lang="en-US" altLang="zh-TW" dirty="0"/>
              <a:t>())</a:t>
            </a:r>
            <a:endParaRPr lang="zh-TW" altLang="en-US" dirty="0"/>
          </a:p>
        </p:txBody>
      </p:sp>
    </p:spTree>
    <p:extLst>
      <p:ext uri="{BB962C8B-B14F-4D97-AF65-F5344CB8AC3E}">
        <p14:creationId xmlns:p14="http://schemas.microsoft.com/office/powerpoint/2010/main" val="27503978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A6857F-BD4A-4056-8722-9C403989F7E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5960420-3BA2-4552-B8B6-BD4E25DB681E}"/>
              </a:ext>
            </a:extLst>
          </p:cNvPr>
          <p:cNvSpPr>
            <a:spLocks noGrp="1"/>
          </p:cNvSpPr>
          <p:nvPr>
            <p:ph idx="1"/>
          </p:nvPr>
        </p:nvSpPr>
        <p:spPr/>
        <p:txBody>
          <a:bodyPr>
            <a:normAutofit fontScale="32500" lnSpcReduction="20000"/>
          </a:bodyPr>
          <a:lstStyle/>
          <a:p>
            <a:pPr marL="457200" lvl="1" indent="0">
              <a:buNone/>
            </a:pPr>
            <a:r>
              <a:rPr lang="en-US" altLang="zh-TW" dirty="0"/>
              <a:t>from </a:t>
            </a:r>
            <a:r>
              <a:rPr lang="en-US" altLang="zh-TW" dirty="0" err="1"/>
              <a:t>sklearn</a:t>
            </a:r>
            <a:r>
              <a:rPr lang="en-US" altLang="zh-TW" dirty="0"/>
              <a:t> import datasets</a:t>
            </a:r>
          </a:p>
          <a:p>
            <a:pPr marL="457200" lvl="1" indent="0">
              <a:buNone/>
            </a:pPr>
            <a:r>
              <a:rPr lang="en-US" altLang="zh-TW" dirty="0"/>
              <a:t>iris = </a:t>
            </a:r>
            <a:r>
              <a:rPr lang="en-US" altLang="zh-TW" dirty="0" err="1"/>
              <a:t>datasets.load_iris</a:t>
            </a:r>
            <a:r>
              <a:rPr lang="en-US" altLang="zh-TW" dirty="0"/>
              <a:t>()</a:t>
            </a:r>
          </a:p>
          <a:p>
            <a:pPr marL="457200" lvl="1" indent="0">
              <a:buNone/>
            </a:pPr>
            <a:r>
              <a:rPr lang="en-US" altLang="zh-TW" dirty="0"/>
              <a:t>import pandas as pd</a:t>
            </a:r>
          </a:p>
          <a:p>
            <a:pPr marL="457200" lvl="1" indent="0">
              <a:buNone/>
            </a:pPr>
            <a:r>
              <a:rPr lang="en-US" altLang="zh-TW" dirty="0" err="1"/>
              <a:t>iris_data</a:t>
            </a:r>
            <a:r>
              <a:rPr lang="en-US" altLang="zh-TW" dirty="0"/>
              <a:t> = </a:t>
            </a:r>
            <a:r>
              <a:rPr lang="en-US" altLang="zh-TW" dirty="0" err="1"/>
              <a:t>pd.DataFrame</a:t>
            </a:r>
            <a:r>
              <a:rPr lang="en-US" altLang="zh-TW" dirty="0"/>
              <a:t>(iris['data'], columns=iris['</a:t>
            </a:r>
            <a:r>
              <a:rPr lang="en-US" altLang="zh-TW" dirty="0" err="1"/>
              <a:t>feature_names</a:t>
            </a:r>
            <a:r>
              <a:rPr lang="en-US" altLang="zh-TW" dirty="0"/>
              <a:t>'])</a:t>
            </a:r>
          </a:p>
          <a:p>
            <a:pPr marL="457200" lvl="1" indent="0">
              <a:buNone/>
            </a:pPr>
            <a:r>
              <a:rPr lang="en-US" altLang="zh-TW" dirty="0" err="1"/>
              <a:t>iris_data</a:t>
            </a:r>
            <a:r>
              <a:rPr lang="en-US" altLang="zh-TW" dirty="0"/>
              <a:t>['target'] = iris['target']</a:t>
            </a:r>
          </a:p>
          <a:p>
            <a:pPr marL="457200" lvl="1" indent="0">
              <a:buNone/>
            </a:pPr>
            <a:r>
              <a:rPr lang="en-US" altLang="zh-TW" dirty="0" err="1"/>
              <a:t>iris_data</a:t>
            </a:r>
            <a:r>
              <a:rPr lang="en-US" altLang="zh-TW" dirty="0"/>
              <a:t>['target'] = </a:t>
            </a:r>
            <a:r>
              <a:rPr lang="en-US" altLang="zh-TW" dirty="0" err="1"/>
              <a:t>iris_data</a:t>
            </a:r>
            <a:r>
              <a:rPr lang="en-US" altLang="zh-TW" dirty="0"/>
              <a:t>['target'].apply( lambda x:iris['target_names'][x] )</a:t>
            </a:r>
          </a:p>
          <a:p>
            <a:pPr marL="457200" lvl="1" indent="0">
              <a:buNone/>
            </a:pPr>
            <a:r>
              <a:rPr lang="en-US" altLang="zh-TW" dirty="0"/>
              <a:t>df = </a:t>
            </a:r>
            <a:r>
              <a:rPr lang="en-US" altLang="zh-TW" dirty="0" err="1"/>
              <a:t>iris_data.query</a:t>
            </a:r>
            <a:r>
              <a:rPr lang="en-US" altLang="zh-TW" dirty="0"/>
              <a:t>("target=='</a:t>
            </a:r>
            <a:r>
              <a:rPr lang="en-US" altLang="zh-TW" dirty="0" err="1"/>
              <a:t>setosa</a:t>
            </a:r>
            <a:r>
              <a:rPr lang="en-US" altLang="zh-TW" dirty="0"/>
              <a:t>' | target=='versicolor'")</a:t>
            </a:r>
          </a:p>
          <a:p>
            <a:pPr marL="457200" lvl="1" indent="0">
              <a:buNone/>
            </a:pPr>
            <a:r>
              <a:rPr lang="en-US" altLang="zh-TW" dirty="0"/>
              <a:t>import </a:t>
            </a:r>
            <a:r>
              <a:rPr lang="en-US" altLang="zh-TW" dirty="0" err="1"/>
              <a:t>matplotlib.pyplot</a:t>
            </a:r>
            <a:r>
              <a:rPr lang="en-US" altLang="zh-TW" dirty="0"/>
              <a:t> as </a:t>
            </a:r>
            <a:r>
              <a:rPr lang="en-US" altLang="zh-TW" dirty="0" err="1"/>
              <a:t>plt</a:t>
            </a:r>
            <a:endParaRPr lang="en-US" altLang="zh-TW" dirty="0"/>
          </a:p>
          <a:p>
            <a:pPr marL="457200" lvl="1" indent="0">
              <a:buNone/>
            </a:pPr>
            <a:r>
              <a:rPr lang="en-US" altLang="zh-TW" dirty="0"/>
              <a:t>import seaborn as </a:t>
            </a:r>
            <a:r>
              <a:rPr lang="en-US" altLang="zh-TW" dirty="0" err="1"/>
              <a:t>sns</a:t>
            </a:r>
            <a:endParaRPr lang="en-US" altLang="zh-TW" dirty="0"/>
          </a:p>
          <a:p>
            <a:pPr marL="457200" lvl="1" indent="0">
              <a:buNone/>
            </a:pPr>
            <a:r>
              <a:rPr lang="en-US" altLang="zh-TW" dirty="0" err="1"/>
              <a:t>sns.FacetGrid</a:t>
            </a:r>
            <a:r>
              <a:rPr lang="en-US" altLang="zh-TW" dirty="0"/>
              <a:t>(df, hue='target', height=5).map(</a:t>
            </a:r>
            <a:r>
              <a:rPr lang="en-US" altLang="zh-TW" dirty="0" err="1"/>
              <a:t>plt.scatter</a:t>
            </a:r>
            <a:r>
              <a:rPr lang="en-US" altLang="zh-TW" dirty="0"/>
              <a:t>, "petal length (cm)", "petal width (cm)").</a:t>
            </a:r>
            <a:r>
              <a:rPr lang="en-US" altLang="zh-TW" dirty="0" err="1"/>
              <a:t>add_legend</a:t>
            </a:r>
            <a:r>
              <a:rPr lang="en-US" altLang="zh-TW" dirty="0"/>
              <a:t>()</a:t>
            </a:r>
          </a:p>
          <a:p>
            <a:pPr marL="457200" lvl="1" indent="0">
              <a:buNone/>
            </a:pPr>
            <a:r>
              <a:rPr lang="en-US" altLang="zh-TW" dirty="0"/>
              <a:t>df = </a:t>
            </a:r>
            <a:r>
              <a:rPr lang="en-US" altLang="zh-TW" dirty="0" err="1"/>
              <a:t>iris_data.query</a:t>
            </a:r>
            <a:r>
              <a:rPr lang="en-US" altLang="zh-TW" dirty="0"/>
              <a:t>("target=='</a:t>
            </a:r>
            <a:r>
              <a:rPr lang="en-US" altLang="zh-TW" dirty="0" err="1"/>
              <a:t>setosa</a:t>
            </a:r>
            <a:r>
              <a:rPr lang="en-US" altLang="zh-TW" dirty="0"/>
              <a:t>' | target=='versicolor'")[['sepal length (cm)','sepal width (cm)','target']]</a:t>
            </a:r>
          </a:p>
          <a:p>
            <a:pPr marL="457200" lvl="1" indent="0">
              <a:buNone/>
            </a:pPr>
            <a:r>
              <a:rPr lang="en-US" altLang="zh-TW" dirty="0"/>
              <a:t>X = </a:t>
            </a:r>
            <a:r>
              <a:rPr lang="en-US" altLang="zh-TW" dirty="0" err="1"/>
              <a:t>df.drop</a:t>
            </a:r>
            <a:r>
              <a:rPr lang="en-US" altLang="zh-TW" dirty="0"/>
              <a:t>(columns=['target']).values</a:t>
            </a:r>
          </a:p>
          <a:p>
            <a:pPr marL="457200" lvl="1" indent="0">
              <a:buNone/>
            </a:pPr>
            <a:r>
              <a:rPr lang="en-US" altLang="zh-TW" dirty="0"/>
              <a:t>y = df['target'].values</a:t>
            </a:r>
          </a:p>
          <a:p>
            <a:pPr marL="457200" lvl="1" indent="0">
              <a:buNone/>
            </a:pPr>
            <a:r>
              <a:rPr lang="en-US" altLang="zh-TW" dirty="0"/>
              <a:t>y = [1 if x == '</a:t>
            </a:r>
            <a:r>
              <a:rPr lang="en-US" altLang="zh-TW" dirty="0" err="1"/>
              <a:t>setosa</a:t>
            </a:r>
            <a:r>
              <a:rPr lang="en-US" altLang="zh-TW" dirty="0"/>
              <a:t>' else 0 for x in y]</a:t>
            </a:r>
          </a:p>
          <a:p>
            <a:pPr marL="457200" lvl="1" indent="0">
              <a:buNone/>
            </a:pPr>
            <a:r>
              <a:rPr lang="en-US" altLang="zh-TW" dirty="0"/>
              <a:t>from </a:t>
            </a:r>
            <a:r>
              <a:rPr lang="en-US" altLang="zh-TW" dirty="0" err="1"/>
              <a:t>sklearn.linear_model</a:t>
            </a:r>
            <a:r>
              <a:rPr lang="en-US" altLang="zh-TW" dirty="0"/>
              <a:t> import </a:t>
            </a:r>
            <a:r>
              <a:rPr lang="en-US" altLang="zh-TW" dirty="0" err="1"/>
              <a:t>LogisticRegression</a:t>
            </a:r>
            <a:endParaRPr lang="en-US" altLang="zh-TW" dirty="0"/>
          </a:p>
          <a:p>
            <a:pPr marL="457200" lvl="1" indent="0">
              <a:buNone/>
            </a:pPr>
            <a:r>
              <a:rPr lang="en-US" altLang="zh-TW" dirty="0" err="1"/>
              <a:t>logistic_regression</a:t>
            </a:r>
            <a:r>
              <a:rPr lang="en-US" altLang="zh-TW" dirty="0"/>
              <a:t> = </a:t>
            </a:r>
            <a:r>
              <a:rPr lang="en-US" altLang="zh-TW" dirty="0" err="1"/>
              <a:t>LogisticRegression</a:t>
            </a:r>
            <a:r>
              <a:rPr lang="en-US" altLang="zh-TW" dirty="0"/>
              <a:t>()</a:t>
            </a:r>
          </a:p>
          <a:p>
            <a:pPr marL="457200" lvl="1" indent="0">
              <a:buNone/>
            </a:pPr>
            <a:r>
              <a:rPr lang="en-US" altLang="zh-TW" dirty="0" err="1"/>
              <a:t>logistic_regression.fit</a:t>
            </a:r>
            <a:r>
              <a:rPr lang="en-US" altLang="zh-TW" dirty="0"/>
              <a:t>(</a:t>
            </a:r>
            <a:r>
              <a:rPr lang="en-US" altLang="zh-TW" dirty="0" err="1"/>
              <a:t>X,y</a:t>
            </a:r>
            <a:r>
              <a:rPr lang="en-US" altLang="zh-TW" dirty="0"/>
              <a:t>)</a:t>
            </a:r>
          </a:p>
          <a:p>
            <a:pPr marL="457200" lvl="1" indent="0">
              <a:buNone/>
            </a:pPr>
            <a:r>
              <a:rPr lang="en-US" altLang="zh-TW" dirty="0" err="1"/>
              <a:t>x_min</a:t>
            </a:r>
            <a:r>
              <a:rPr lang="en-US" altLang="zh-TW" dirty="0"/>
              <a:t>, </a:t>
            </a:r>
            <a:r>
              <a:rPr lang="en-US" altLang="zh-TW" dirty="0" err="1"/>
              <a:t>x_max</a:t>
            </a:r>
            <a:r>
              <a:rPr lang="en-US" altLang="zh-TW" dirty="0"/>
              <a:t> = X[:, 0].min()-1, X[:,0].max()+1</a:t>
            </a:r>
          </a:p>
          <a:p>
            <a:pPr marL="457200" lvl="1" indent="0">
              <a:buNone/>
            </a:pPr>
            <a:r>
              <a:rPr lang="en-US" altLang="zh-TW" dirty="0" err="1"/>
              <a:t>y_min</a:t>
            </a:r>
            <a:r>
              <a:rPr lang="en-US" altLang="zh-TW" dirty="0"/>
              <a:t>, </a:t>
            </a:r>
            <a:r>
              <a:rPr lang="en-US" altLang="zh-TW" dirty="0" err="1"/>
              <a:t>y_max</a:t>
            </a:r>
            <a:r>
              <a:rPr lang="en-US" altLang="zh-TW" dirty="0"/>
              <a:t> = X[:, 1].min()-1, X[:,1].max()+1</a:t>
            </a:r>
          </a:p>
          <a:p>
            <a:pPr marL="457200" lvl="1" indent="0">
              <a:buNone/>
            </a:pPr>
            <a:r>
              <a:rPr lang="en-US" altLang="zh-TW" dirty="0"/>
              <a:t>import </a:t>
            </a:r>
            <a:r>
              <a:rPr lang="en-US" altLang="zh-TW" dirty="0" err="1"/>
              <a:t>numpy</a:t>
            </a:r>
            <a:r>
              <a:rPr lang="en-US" altLang="zh-TW" dirty="0"/>
              <a:t> as np</a:t>
            </a:r>
          </a:p>
          <a:p>
            <a:pPr marL="457200" lvl="1" indent="0">
              <a:buNone/>
            </a:pPr>
            <a:r>
              <a:rPr lang="en-US" altLang="zh-TW" dirty="0"/>
              <a:t>xx, </a:t>
            </a:r>
            <a:r>
              <a:rPr lang="en-US" altLang="zh-TW" dirty="0" err="1"/>
              <a:t>yy</a:t>
            </a:r>
            <a:r>
              <a:rPr lang="en-US" altLang="zh-TW" dirty="0"/>
              <a:t> = </a:t>
            </a:r>
            <a:r>
              <a:rPr lang="en-US" altLang="zh-TW" dirty="0" err="1"/>
              <a:t>np.meshgrid</a:t>
            </a:r>
            <a:r>
              <a:rPr lang="en-US" altLang="zh-TW" dirty="0"/>
              <a:t>(</a:t>
            </a:r>
            <a:r>
              <a:rPr lang="en-US" altLang="zh-TW" dirty="0" err="1"/>
              <a:t>np.arange</a:t>
            </a:r>
            <a:r>
              <a:rPr lang="en-US" altLang="zh-TW" dirty="0"/>
              <a:t>(</a:t>
            </a:r>
            <a:r>
              <a:rPr lang="en-US" altLang="zh-TW" dirty="0" err="1"/>
              <a:t>x_min</a:t>
            </a:r>
            <a:r>
              <a:rPr lang="en-US" altLang="zh-TW" dirty="0"/>
              <a:t>, </a:t>
            </a:r>
            <a:r>
              <a:rPr lang="en-US" altLang="zh-TW" dirty="0" err="1"/>
              <a:t>x_max</a:t>
            </a:r>
            <a:r>
              <a:rPr lang="en-US" altLang="zh-TW" dirty="0"/>
              <a:t>, 0.02), </a:t>
            </a:r>
            <a:r>
              <a:rPr lang="en-US" altLang="zh-TW" dirty="0" err="1"/>
              <a:t>np.arange</a:t>
            </a:r>
            <a:r>
              <a:rPr lang="en-US" altLang="zh-TW" dirty="0"/>
              <a:t>(</a:t>
            </a:r>
            <a:r>
              <a:rPr lang="en-US" altLang="zh-TW" dirty="0" err="1"/>
              <a:t>y_min,y_max</a:t>
            </a:r>
            <a:r>
              <a:rPr lang="en-US" altLang="zh-TW" dirty="0"/>
              <a:t>, 0.02))</a:t>
            </a:r>
          </a:p>
          <a:p>
            <a:pPr marL="457200" lvl="1" indent="0">
              <a:buNone/>
            </a:pPr>
            <a:r>
              <a:rPr lang="en-US" altLang="zh-TW" dirty="0"/>
              <a:t>Z = </a:t>
            </a:r>
            <a:r>
              <a:rPr lang="en-US" altLang="zh-TW" dirty="0" err="1"/>
              <a:t>logistic_regression.predict</a:t>
            </a:r>
            <a:r>
              <a:rPr lang="en-US" altLang="zh-TW" dirty="0"/>
              <a:t>(</a:t>
            </a:r>
            <a:r>
              <a:rPr lang="en-US" altLang="zh-TW" dirty="0" err="1"/>
              <a:t>np.c</a:t>
            </a:r>
            <a:r>
              <a:rPr lang="en-US" altLang="zh-TW" dirty="0"/>
              <a:t>_[</a:t>
            </a:r>
            <a:r>
              <a:rPr lang="en-US" altLang="zh-TW" dirty="0" err="1"/>
              <a:t>xx.ravel</a:t>
            </a:r>
            <a:r>
              <a:rPr lang="en-US" altLang="zh-TW" dirty="0"/>
              <a:t>(), </a:t>
            </a:r>
            <a:r>
              <a:rPr lang="en-US" altLang="zh-TW" dirty="0" err="1"/>
              <a:t>yy.ravel</a:t>
            </a:r>
            <a:r>
              <a:rPr lang="en-US" altLang="zh-TW" dirty="0"/>
              <a:t>()]).reshape(</a:t>
            </a:r>
            <a:r>
              <a:rPr lang="en-US" altLang="zh-TW" dirty="0" err="1"/>
              <a:t>xx.shape</a:t>
            </a:r>
            <a:r>
              <a:rPr lang="en-US" altLang="zh-TW" dirty="0"/>
              <a:t>)</a:t>
            </a:r>
          </a:p>
          <a:p>
            <a:pPr marL="457200" lvl="1" indent="0">
              <a:buNone/>
            </a:pPr>
            <a:r>
              <a:rPr lang="en-US" altLang="zh-TW" dirty="0" err="1"/>
              <a:t>plt.rcParams</a:t>
            </a:r>
            <a:r>
              <a:rPr lang="en-US" altLang="zh-TW" dirty="0"/>
              <a:t>['</a:t>
            </a:r>
            <a:r>
              <a:rPr lang="en-US" altLang="zh-TW" dirty="0" err="1"/>
              <a:t>figure.figsize</a:t>
            </a:r>
            <a:r>
              <a:rPr lang="en-US" altLang="zh-TW" dirty="0"/>
              <a:t>']=(10,10)</a:t>
            </a:r>
          </a:p>
          <a:p>
            <a:pPr marL="457200" lvl="1" indent="0">
              <a:buNone/>
            </a:pPr>
            <a:r>
              <a:rPr lang="en-US" altLang="zh-TW" dirty="0" err="1"/>
              <a:t>plt.figure</a:t>
            </a:r>
            <a:r>
              <a:rPr lang="en-US" altLang="zh-TW" dirty="0"/>
              <a:t>()</a:t>
            </a:r>
          </a:p>
          <a:p>
            <a:pPr marL="457200" lvl="1" indent="0">
              <a:buNone/>
            </a:pPr>
            <a:r>
              <a:rPr lang="en-US" altLang="zh-TW" dirty="0" err="1"/>
              <a:t>plt.contourf</a:t>
            </a:r>
            <a:r>
              <a:rPr lang="en-US" altLang="zh-TW" dirty="0"/>
              <a:t>(xx, </a:t>
            </a:r>
            <a:r>
              <a:rPr lang="en-US" altLang="zh-TW" dirty="0" err="1"/>
              <a:t>yy</a:t>
            </a:r>
            <a:r>
              <a:rPr lang="en-US" altLang="zh-TW" dirty="0"/>
              <a:t>, Z, alpha=0.4)</a:t>
            </a:r>
          </a:p>
          <a:p>
            <a:pPr marL="457200" lvl="1" indent="0">
              <a:buNone/>
            </a:pPr>
            <a:r>
              <a:rPr lang="en-US" altLang="zh-TW" dirty="0" err="1"/>
              <a:t>plt.scatter</a:t>
            </a:r>
            <a:r>
              <a:rPr lang="en-US" altLang="zh-TW" dirty="0"/>
              <a:t>(X[:,0], X[:,1], c=y, </a:t>
            </a:r>
            <a:r>
              <a:rPr lang="en-US" altLang="zh-TW" dirty="0" err="1"/>
              <a:t>cmap</a:t>
            </a:r>
            <a:r>
              <a:rPr lang="en-US" altLang="zh-TW" dirty="0"/>
              <a:t>='Blues')</a:t>
            </a:r>
          </a:p>
          <a:p>
            <a:pPr marL="457200" lvl="1" indent="0">
              <a:buNone/>
            </a:pPr>
            <a:r>
              <a:rPr lang="en-US" altLang="zh-TW" dirty="0" err="1"/>
              <a:t>plt.xlim</a:t>
            </a:r>
            <a:r>
              <a:rPr lang="en-US" altLang="zh-TW" dirty="0"/>
              <a:t>(</a:t>
            </a:r>
            <a:r>
              <a:rPr lang="en-US" altLang="zh-TW" dirty="0" err="1"/>
              <a:t>xx.min</a:t>
            </a:r>
            <a:r>
              <a:rPr lang="en-US" altLang="zh-TW" dirty="0"/>
              <a:t>(), </a:t>
            </a:r>
            <a:r>
              <a:rPr lang="en-US" altLang="zh-TW" dirty="0" err="1"/>
              <a:t>xx.max</a:t>
            </a:r>
            <a:r>
              <a:rPr lang="en-US" altLang="zh-TW" dirty="0"/>
              <a:t>())</a:t>
            </a:r>
          </a:p>
          <a:p>
            <a:pPr marL="457200" lvl="1" indent="0">
              <a:buNone/>
            </a:pPr>
            <a:r>
              <a:rPr lang="en-US" altLang="zh-TW" dirty="0" err="1"/>
              <a:t>plt.ylim</a:t>
            </a:r>
            <a:r>
              <a:rPr lang="en-US" altLang="zh-TW" dirty="0"/>
              <a:t>(</a:t>
            </a:r>
            <a:r>
              <a:rPr lang="en-US" altLang="zh-TW" dirty="0" err="1"/>
              <a:t>yy.min</a:t>
            </a:r>
            <a:r>
              <a:rPr lang="en-US" altLang="zh-TW" dirty="0"/>
              <a:t>(), </a:t>
            </a:r>
            <a:r>
              <a:rPr lang="en-US" altLang="zh-TW" dirty="0" err="1"/>
              <a:t>yy.max</a:t>
            </a:r>
            <a:r>
              <a:rPr lang="en-US" altLang="zh-TW" dirty="0"/>
              <a:t>())</a:t>
            </a:r>
            <a:endParaRPr lang="zh-TW" altLang="en-US" dirty="0"/>
          </a:p>
        </p:txBody>
      </p:sp>
    </p:spTree>
    <p:extLst>
      <p:ext uri="{BB962C8B-B14F-4D97-AF65-F5344CB8AC3E}">
        <p14:creationId xmlns:p14="http://schemas.microsoft.com/office/powerpoint/2010/main" val="4153470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A00A10-CBD5-41C6-BC85-43442CB32282}"/>
              </a:ext>
            </a:extLst>
          </p:cNvPr>
          <p:cNvSpPr>
            <a:spLocks noGrp="1"/>
          </p:cNvSpPr>
          <p:nvPr>
            <p:ph type="title"/>
          </p:nvPr>
        </p:nvSpPr>
        <p:spPr/>
        <p:txBody>
          <a:bodyPr/>
          <a:lstStyle/>
          <a:p>
            <a:r>
              <a:rPr lang="en-US" altLang="zh-TW" b="1" dirty="0"/>
              <a:t>Decision Trees</a:t>
            </a:r>
            <a:endParaRPr lang="zh-TW" altLang="en-US" b="1" dirty="0"/>
          </a:p>
        </p:txBody>
      </p:sp>
      <p:sp>
        <p:nvSpPr>
          <p:cNvPr id="3" name="內容版面配置區 2">
            <a:extLst>
              <a:ext uri="{FF2B5EF4-FFF2-40B4-BE49-F238E27FC236}">
                <a16:creationId xmlns:a16="http://schemas.microsoft.com/office/drawing/2014/main" id="{E5D2D465-F607-4552-9E19-D0AB9DBCF596}"/>
              </a:ext>
            </a:extLst>
          </p:cNvPr>
          <p:cNvSpPr>
            <a:spLocks noGrp="1"/>
          </p:cNvSpPr>
          <p:nvPr>
            <p:ph idx="1"/>
          </p:nvPr>
        </p:nvSpPr>
        <p:spPr/>
        <p:txBody>
          <a:bodyPr>
            <a:normAutofit/>
          </a:bodyPr>
          <a:lstStyle/>
          <a:p>
            <a:r>
              <a:rPr lang="en-US" altLang="zh-TW" dirty="0"/>
              <a:t>Decision trees is an effective and highly interpretable suite of machine learning methods that generate a set of rules for regression or classification in the form of a set of decision rules that can be written down in a flowchart-like manner.</a:t>
            </a:r>
          </a:p>
        </p:txBody>
      </p:sp>
    </p:spTree>
    <p:extLst>
      <p:ext uri="{BB962C8B-B14F-4D97-AF65-F5344CB8AC3E}">
        <p14:creationId xmlns:p14="http://schemas.microsoft.com/office/powerpoint/2010/main" val="1451163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Decision Tree &amp; How to Make One [+ Templates]">
            <a:extLst>
              <a:ext uri="{FF2B5EF4-FFF2-40B4-BE49-F238E27FC236}">
                <a16:creationId xmlns:a16="http://schemas.microsoft.com/office/drawing/2014/main" id="{A33AC7D3-F1B8-47E4-830B-88F576F8B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875" y="414338"/>
            <a:ext cx="8096250" cy="602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1876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A4CA42-60D7-4C7A-B2F8-D52FD8879B1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9920A34-D1D4-4769-A34E-F9A2CB92114B}"/>
              </a:ext>
            </a:extLst>
          </p:cNvPr>
          <p:cNvSpPr>
            <a:spLocks noGrp="1"/>
          </p:cNvSpPr>
          <p:nvPr>
            <p:ph idx="1"/>
          </p:nvPr>
        </p:nvSpPr>
        <p:spPr/>
        <p:txBody>
          <a:bodyPr/>
          <a:lstStyle/>
          <a:p>
            <a:r>
              <a:rPr lang="en-US" altLang="zh-TW" dirty="0"/>
              <a:t>A decision tree is drawn upside down with its root at the top. Starting from the root, the tree is full of conditional statements; based on the results of such conditional statements one after the other, you the flow of control will be led down to the leaf nodes, the ones at the end, which denote the target class that is finally predicted.</a:t>
            </a:r>
          </a:p>
          <a:p>
            <a:r>
              <a:rPr lang="en-US" altLang="zh-TW" dirty="0"/>
              <a:t>Each data sample goes through a sequence of such tests till it reaches the leaves of the tree, which tree determine the class label based on the proportion of training data samples that fall on them.</a:t>
            </a:r>
            <a:endParaRPr lang="zh-TW" altLang="en-US" dirty="0"/>
          </a:p>
        </p:txBody>
      </p:sp>
    </p:spTree>
    <p:extLst>
      <p:ext uri="{BB962C8B-B14F-4D97-AF65-F5344CB8AC3E}">
        <p14:creationId xmlns:p14="http://schemas.microsoft.com/office/powerpoint/2010/main" val="239493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E9CB4B-04F1-4746-B6D8-36B6F85FC039}"/>
              </a:ext>
            </a:extLst>
          </p:cNvPr>
          <p:cNvSpPr>
            <a:spLocks noGrp="1"/>
          </p:cNvSpPr>
          <p:nvPr>
            <p:ph type="title"/>
          </p:nvPr>
        </p:nvSpPr>
        <p:spPr/>
        <p:txBody>
          <a:bodyPr/>
          <a:lstStyle/>
          <a:p>
            <a:r>
              <a:rPr lang="en-US" altLang="zh-TW" dirty="0"/>
              <a:t>Finding the Regression Line</a:t>
            </a:r>
            <a:endParaRPr lang="zh-TW" altLang="en-US" dirty="0"/>
          </a:p>
        </p:txBody>
      </p:sp>
      <p:pic>
        <p:nvPicPr>
          <p:cNvPr id="4" name="圖片 3">
            <a:extLst>
              <a:ext uri="{FF2B5EF4-FFF2-40B4-BE49-F238E27FC236}">
                <a16:creationId xmlns:a16="http://schemas.microsoft.com/office/drawing/2014/main" id="{E905D17D-7BD6-4C40-8BAA-6F110F2AA443}"/>
              </a:ext>
            </a:extLst>
          </p:cNvPr>
          <p:cNvPicPr>
            <a:picLocks noChangeAspect="1"/>
          </p:cNvPicPr>
          <p:nvPr/>
        </p:nvPicPr>
        <p:blipFill>
          <a:blip r:embed="rId2"/>
          <a:stretch>
            <a:fillRect/>
          </a:stretch>
        </p:blipFill>
        <p:spPr>
          <a:xfrm>
            <a:off x="465939" y="1914313"/>
            <a:ext cx="11260121" cy="3029373"/>
          </a:xfrm>
          <a:prstGeom prst="rect">
            <a:avLst/>
          </a:prstGeom>
        </p:spPr>
      </p:pic>
    </p:spTree>
    <p:extLst>
      <p:ext uri="{BB962C8B-B14F-4D97-AF65-F5344CB8AC3E}">
        <p14:creationId xmlns:p14="http://schemas.microsoft.com/office/powerpoint/2010/main" val="9955971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89C006-58EE-422B-B2A1-864CADBC3A45}"/>
              </a:ext>
            </a:extLst>
          </p:cNvPr>
          <p:cNvSpPr>
            <a:spLocks noGrp="1"/>
          </p:cNvSpPr>
          <p:nvPr>
            <p:ph type="title"/>
          </p:nvPr>
        </p:nvSpPr>
        <p:spPr/>
        <p:txBody>
          <a:bodyPr/>
          <a:lstStyle/>
          <a:p>
            <a:r>
              <a:rPr lang="en-US" altLang="zh-TW" dirty="0"/>
              <a:t>Building a Decision Tree</a:t>
            </a:r>
            <a:endParaRPr lang="zh-TW" altLang="en-US" dirty="0"/>
          </a:p>
        </p:txBody>
      </p:sp>
      <p:sp>
        <p:nvSpPr>
          <p:cNvPr id="3" name="內容版面配置區 2">
            <a:extLst>
              <a:ext uri="{FF2B5EF4-FFF2-40B4-BE49-F238E27FC236}">
                <a16:creationId xmlns:a16="http://schemas.microsoft.com/office/drawing/2014/main" id="{F0ED6976-FD39-4B18-9560-5FE3178DAB04}"/>
              </a:ext>
            </a:extLst>
          </p:cNvPr>
          <p:cNvSpPr>
            <a:spLocks noGrp="1"/>
          </p:cNvSpPr>
          <p:nvPr>
            <p:ph idx="1"/>
          </p:nvPr>
        </p:nvSpPr>
        <p:spPr/>
        <p:txBody>
          <a:bodyPr>
            <a:normAutofit/>
          </a:bodyPr>
          <a:lstStyle/>
          <a:p>
            <a:r>
              <a:rPr lang="en-US" altLang="zh-TW" dirty="0"/>
              <a:t>The learning phase of a decision tree algorithm is a recursive process.</a:t>
            </a:r>
          </a:p>
          <a:p>
            <a:r>
              <a:rPr lang="en-US" altLang="zh-TW" dirty="0"/>
              <a:t>Within each recursion, it looks at the training data provided for the particular stage and tries to find the best possible split.</a:t>
            </a:r>
          </a:p>
          <a:p>
            <a:r>
              <a:rPr lang="en-US" altLang="zh-TW" dirty="0"/>
              <a:t>If there’s enough data with enough variation of target classes that can be split leading to a cleaner division of the target labels in the next stage, we proceed with the split.</a:t>
            </a:r>
          </a:p>
          <a:p>
            <a:r>
              <a:rPr lang="en-US" altLang="zh-TW" dirty="0"/>
              <a:t>Otherwise, if the training data that’s provided to the current stage is too small or belongs to the same target class, we consider it as a leaf node and assign the label of the majority class in the given dataset.</a:t>
            </a:r>
            <a:endParaRPr lang="zh-TW" altLang="en-US" dirty="0"/>
          </a:p>
        </p:txBody>
      </p:sp>
    </p:spTree>
    <p:extLst>
      <p:ext uri="{BB962C8B-B14F-4D97-AF65-F5344CB8AC3E}">
        <p14:creationId xmlns:p14="http://schemas.microsoft.com/office/powerpoint/2010/main" val="17750391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70EB71-DB3C-42CD-BA86-09BE3E6F48E6}"/>
              </a:ext>
            </a:extLst>
          </p:cNvPr>
          <p:cNvSpPr>
            <a:spLocks noGrp="1"/>
          </p:cNvSpPr>
          <p:nvPr>
            <p:ph type="title"/>
          </p:nvPr>
        </p:nvSpPr>
        <p:spPr/>
        <p:txBody>
          <a:bodyPr/>
          <a:lstStyle/>
          <a:p>
            <a:r>
              <a:rPr lang="en-US" altLang="zh-TW" dirty="0"/>
              <a:t>Picking the Splitting Attribute</a:t>
            </a:r>
            <a:endParaRPr lang="zh-TW" altLang="en-US" dirty="0"/>
          </a:p>
        </p:txBody>
      </p:sp>
      <p:sp>
        <p:nvSpPr>
          <p:cNvPr id="3" name="內容版面配置區 2">
            <a:extLst>
              <a:ext uri="{FF2B5EF4-FFF2-40B4-BE49-F238E27FC236}">
                <a16:creationId xmlns:a16="http://schemas.microsoft.com/office/drawing/2014/main" id="{42293996-3173-4810-A180-B842F2B14526}"/>
              </a:ext>
            </a:extLst>
          </p:cNvPr>
          <p:cNvSpPr>
            <a:spLocks noGrp="1"/>
          </p:cNvSpPr>
          <p:nvPr>
            <p:ph idx="1"/>
          </p:nvPr>
        </p:nvSpPr>
        <p:spPr/>
        <p:txBody>
          <a:bodyPr/>
          <a:lstStyle/>
          <a:p>
            <a:r>
              <a:rPr lang="en-US" altLang="zh-TW" dirty="0"/>
              <a:t>Picking the one attribute based on which we can split and create a condition thus becomes the core of the algorithm.</a:t>
            </a:r>
          </a:p>
          <a:p>
            <a:r>
              <a:rPr lang="en-US" altLang="zh-TW" dirty="0"/>
              <a:t>There are several splitting criterions based on which several implementations are distinguished.</a:t>
            </a:r>
          </a:p>
          <a:p>
            <a:r>
              <a:rPr lang="en-US" altLang="zh-TW" dirty="0"/>
              <a:t>One such interesting criterion is to use the concept of entropy, which measures the amount of randomness or uncertainty in the data.</a:t>
            </a:r>
            <a:endParaRPr lang="zh-TW" altLang="en-US" dirty="0"/>
          </a:p>
        </p:txBody>
      </p:sp>
    </p:spTree>
    <p:extLst>
      <p:ext uri="{BB962C8B-B14F-4D97-AF65-F5344CB8AC3E}">
        <p14:creationId xmlns:p14="http://schemas.microsoft.com/office/powerpoint/2010/main" val="27004068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9FE433B-D6DA-406E-9B1C-9951ECBB7F36}"/>
              </a:ext>
            </a:extLst>
          </p:cNvPr>
          <p:cNvSpPr>
            <a:spLocks noGrp="1"/>
          </p:cNvSpPr>
          <p:nvPr>
            <p:ph type="title"/>
          </p:nvPr>
        </p:nvSpPr>
        <p:spPr/>
        <p:txBody>
          <a:bodyPr/>
          <a:lstStyle/>
          <a:p>
            <a:endParaRPr lang="zh-TW" altLang="en-US"/>
          </a:p>
        </p:txBody>
      </p:sp>
      <p:pic>
        <p:nvPicPr>
          <p:cNvPr id="4" name="圖片 3">
            <a:extLst>
              <a:ext uri="{FF2B5EF4-FFF2-40B4-BE49-F238E27FC236}">
                <a16:creationId xmlns:a16="http://schemas.microsoft.com/office/drawing/2014/main" id="{9E57C96B-FF6E-4A0C-AFE6-A93CF1C38229}"/>
              </a:ext>
            </a:extLst>
          </p:cNvPr>
          <p:cNvPicPr>
            <a:picLocks noChangeAspect="1"/>
          </p:cNvPicPr>
          <p:nvPr/>
        </p:nvPicPr>
        <p:blipFill>
          <a:blip r:embed="rId2"/>
          <a:stretch>
            <a:fillRect/>
          </a:stretch>
        </p:blipFill>
        <p:spPr>
          <a:xfrm>
            <a:off x="108702" y="2371577"/>
            <a:ext cx="11974596" cy="2114845"/>
          </a:xfrm>
          <a:prstGeom prst="rect">
            <a:avLst/>
          </a:prstGeom>
        </p:spPr>
      </p:pic>
    </p:spTree>
    <p:extLst>
      <p:ext uri="{BB962C8B-B14F-4D97-AF65-F5344CB8AC3E}">
        <p14:creationId xmlns:p14="http://schemas.microsoft.com/office/powerpoint/2010/main" val="36622799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75B5F0-F56B-4023-BB68-A9A8454FF62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7BB8E2C-C0B0-418C-A977-E8CF6F2C81BC}"/>
              </a:ext>
            </a:extLst>
          </p:cNvPr>
          <p:cNvSpPr>
            <a:spLocks noGrp="1"/>
          </p:cNvSpPr>
          <p:nvPr>
            <p:ph idx="1"/>
          </p:nvPr>
        </p:nvSpPr>
        <p:spPr/>
        <p:txBody>
          <a:bodyPr/>
          <a:lstStyle/>
          <a:p>
            <a:r>
              <a:rPr lang="en-US" altLang="zh-TW" dirty="0"/>
              <a:t>In a decision tree, we want to create the leaf nodes about which we are certain about the class label; thus, we need to minimize the randomness and maximize the reduction of entropy after the split. The attribute we select should lead to the best possible reduction of entropy.</a:t>
            </a:r>
          </a:p>
          <a:p>
            <a:r>
              <a:rPr lang="en-US" altLang="zh-TW" dirty="0"/>
              <a:t>This is captured by the quantity called information gain, which measures how much measure a feature gives us about the class. We thus want to select the attribute that leads to the highest possible information gain.</a:t>
            </a:r>
            <a:endParaRPr lang="zh-TW" altLang="en-US" dirty="0"/>
          </a:p>
        </p:txBody>
      </p:sp>
    </p:spTree>
    <p:extLst>
      <p:ext uri="{BB962C8B-B14F-4D97-AF65-F5344CB8AC3E}">
        <p14:creationId xmlns:p14="http://schemas.microsoft.com/office/powerpoint/2010/main" val="38279778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06934FC-26F7-451F-83C7-035EC232AC33}"/>
              </a:ext>
            </a:extLst>
          </p:cNvPr>
          <p:cNvSpPr>
            <a:spLocks noGrp="1"/>
          </p:cNvSpPr>
          <p:nvPr>
            <p:ph type="title"/>
          </p:nvPr>
        </p:nvSpPr>
        <p:spPr/>
        <p:txBody>
          <a:bodyPr/>
          <a:lstStyle/>
          <a:p>
            <a:endParaRPr lang="zh-TW" altLang="en-US"/>
          </a:p>
        </p:txBody>
      </p:sp>
      <p:pic>
        <p:nvPicPr>
          <p:cNvPr id="4" name="圖片 3">
            <a:extLst>
              <a:ext uri="{FF2B5EF4-FFF2-40B4-BE49-F238E27FC236}">
                <a16:creationId xmlns:a16="http://schemas.microsoft.com/office/drawing/2014/main" id="{305AC5E0-6CE9-418D-912E-EE3D9C1EFBB1}"/>
              </a:ext>
            </a:extLst>
          </p:cNvPr>
          <p:cNvPicPr>
            <a:picLocks noChangeAspect="1"/>
          </p:cNvPicPr>
          <p:nvPr/>
        </p:nvPicPr>
        <p:blipFill>
          <a:blip r:embed="rId2"/>
          <a:stretch>
            <a:fillRect/>
          </a:stretch>
        </p:blipFill>
        <p:spPr>
          <a:xfrm>
            <a:off x="156333" y="2152472"/>
            <a:ext cx="11879333" cy="2553056"/>
          </a:xfrm>
          <a:prstGeom prst="rect">
            <a:avLst/>
          </a:prstGeom>
        </p:spPr>
      </p:pic>
    </p:spTree>
    <p:extLst>
      <p:ext uri="{BB962C8B-B14F-4D97-AF65-F5344CB8AC3E}">
        <p14:creationId xmlns:p14="http://schemas.microsoft.com/office/powerpoint/2010/main" val="19211972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6AAD6E-CD9B-4182-BD00-2F4C2A14E3FD}"/>
              </a:ext>
            </a:extLst>
          </p:cNvPr>
          <p:cNvSpPr>
            <a:spLocks noGrp="1"/>
          </p:cNvSpPr>
          <p:nvPr>
            <p:ph type="title"/>
          </p:nvPr>
        </p:nvSpPr>
        <p:spPr/>
        <p:txBody>
          <a:bodyPr/>
          <a:lstStyle/>
          <a:p>
            <a:r>
              <a:rPr lang="en-US" altLang="zh-TW" dirty="0"/>
              <a:t>Decision Tree in Python</a:t>
            </a:r>
            <a:endParaRPr lang="zh-TW" altLang="en-US" dirty="0"/>
          </a:p>
        </p:txBody>
      </p:sp>
      <p:sp>
        <p:nvSpPr>
          <p:cNvPr id="3" name="內容版面配置區 2">
            <a:extLst>
              <a:ext uri="{FF2B5EF4-FFF2-40B4-BE49-F238E27FC236}">
                <a16:creationId xmlns:a16="http://schemas.microsoft.com/office/drawing/2014/main" id="{13DEB46C-2497-4256-8561-BAA951226732}"/>
              </a:ext>
            </a:extLst>
          </p:cNvPr>
          <p:cNvSpPr>
            <a:spLocks noGrp="1"/>
          </p:cNvSpPr>
          <p:nvPr>
            <p:ph idx="1"/>
          </p:nvPr>
        </p:nvSpPr>
        <p:spPr/>
        <p:txBody>
          <a:bodyPr>
            <a:normAutofit/>
          </a:bodyPr>
          <a:lstStyle/>
          <a:p>
            <a:r>
              <a:rPr lang="en-US" altLang="zh-TW" dirty="0"/>
              <a:t>In this example, we will use the full Iris dataset that contains information about 150 Iris flower samples across the three categories.</a:t>
            </a:r>
          </a:p>
          <a:p>
            <a:pPr marL="457200" lvl="1" indent="0">
              <a:buNone/>
            </a:pPr>
            <a:r>
              <a:rPr lang="en-US" altLang="zh-TW" dirty="0"/>
              <a:t>import pandas as pd</a:t>
            </a:r>
          </a:p>
          <a:p>
            <a:pPr marL="457200" lvl="1" indent="0">
              <a:buNone/>
            </a:pPr>
            <a:r>
              <a:rPr lang="en-US" altLang="zh-TW" dirty="0"/>
              <a:t>from </a:t>
            </a:r>
            <a:r>
              <a:rPr lang="en-US" altLang="zh-TW" dirty="0" err="1"/>
              <a:t>sklearn</a:t>
            </a:r>
            <a:r>
              <a:rPr lang="en-US" altLang="zh-TW" dirty="0"/>
              <a:t> import datasets</a:t>
            </a:r>
          </a:p>
          <a:p>
            <a:pPr marL="457200" lvl="1" indent="0">
              <a:buNone/>
            </a:pPr>
            <a:r>
              <a:rPr lang="en-US" altLang="zh-TW" dirty="0"/>
              <a:t>iris = </a:t>
            </a:r>
            <a:r>
              <a:rPr lang="en-US" altLang="zh-TW" dirty="0" err="1"/>
              <a:t>datasets.load_iris</a:t>
            </a:r>
            <a:r>
              <a:rPr lang="en-US" altLang="zh-TW" dirty="0"/>
              <a:t>()</a:t>
            </a:r>
          </a:p>
          <a:p>
            <a:pPr marL="457200" lvl="1" indent="0">
              <a:buNone/>
            </a:pPr>
            <a:r>
              <a:rPr lang="en-US" altLang="zh-TW" dirty="0" err="1"/>
              <a:t>iris_data</a:t>
            </a:r>
            <a:r>
              <a:rPr lang="en-US" altLang="zh-TW" dirty="0"/>
              <a:t> = </a:t>
            </a:r>
            <a:r>
              <a:rPr lang="en-US" altLang="zh-TW" dirty="0" err="1"/>
              <a:t>pd.DataFrame</a:t>
            </a:r>
            <a:r>
              <a:rPr lang="en-US" altLang="zh-TW" dirty="0"/>
              <a:t>(iris['data'], columns=iris['</a:t>
            </a:r>
            <a:r>
              <a:rPr lang="en-US" altLang="zh-TW" dirty="0" err="1"/>
              <a:t>feature_names</a:t>
            </a:r>
            <a:r>
              <a:rPr lang="en-US" altLang="zh-TW" dirty="0"/>
              <a:t>'])</a:t>
            </a:r>
          </a:p>
          <a:p>
            <a:pPr marL="457200" lvl="1" indent="0">
              <a:buNone/>
            </a:pPr>
            <a:r>
              <a:rPr lang="en-US" altLang="zh-TW" dirty="0" err="1"/>
              <a:t>iris_data</a:t>
            </a:r>
            <a:r>
              <a:rPr lang="en-US" altLang="zh-TW" dirty="0"/>
              <a:t>['target'] = iris['target']</a:t>
            </a:r>
          </a:p>
          <a:p>
            <a:pPr marL="457200" lvl="1" indent="0">
              <a:buNone/>
            </a:pPr>
            <a:r>
              <a:rPr lang="en-US" altLang="zh-TW" dirty="0" err="1"/>
              <a:t>iris_data</a:t>
            </a:r>
            <a:r>
              <a:rPr lang="en-US" altLang="zh-TW" dirty="0"/>
              <a:t>['target'] = </a:t>
            </a:r>
            <a:r>
              <a:rPr lang="en-US" altLang="zh-TW" dirty="0" err="1"/>
              <a:t>iris_data</a:t>
            </a:r>
            <a:r>
              <a:rPr lang="en-US" altLang="zh-TW" dirty="0"/>
              <a:t>['target'].apply( lambda x:iris['target_names'][x] )</a:t>
            </a:r>
          </a:p>
          <a:p>
            <a:pPr marL="457200" lvl="1" indent="0">
              <a:buNone/>
            </a:pPr>
            <a:r>
              <a:rPr lang="en-US" altLang="zh-TW" dirty="0"/>
              <a:t>print(</a:t>
            </a:r>
            <a:r>
              <a:rPr lang="en-US" altLang="zh-TW" dirty="0" err="1"/>
              <a:t>iris_data.shape</a:t>
            </a:r>
            <a:r>
              <a:rPr lang="en-US" altLang="zh-TW" dirty="0"/>
              <a:t>)</a:t>
            </a:r>
            <a:endParaRPr lang="zh-TW" altLang="en-US" dirty="0"/>
          </a:p>
        </p:txBody>
      </p:sp>
    </p:spTree>
    <p:extLst>
      <p:ext uri="{BB962C8B-B14F-4D97-AF65-F5344CB8AC3E}">
        <p14:creationId xmlns:p14="http://schemas.microsoft.com/office/powerpoint/2010/main" val="42843248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B3962A7-263A-4C1C-87CA-44EB74854AA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47D9F39-4FDA-46FE-8A49-E45C54AB2F79}"/>
              </a:ext>
            </a:extLst>
          </p:cNvPr>
          <p:cNvSpPr>
            <a:spLocks noGrp="1"/>
          </p:cNvSpPr>
          <p:nvPr>
            <p:ph idx="1"/>
          </p:nvPr>
        </p:nvSpPr>
        <p:spPr/>
        <p:txBody>
          <a:bodyPr/>
          <a:lstStyle/>
          <a:p>
            <a:r>
              <a:rPr lang="en-US" altLang="zh-TW" dirty="0"/>
              <a:t>Let’s separate the features that we will use to learn the decision trees and the associated class labels.</a:t>
            </a:r>
          </a:p>
          <a:p>
            <a:pPr marL="457200" lvl="1" indent="0">
              <a:buNone/>
            </a:pPr>
            <a:r>
              <a:rPr lang="en-US" altLang="zh-TW" dirty="0"/>
              <a:t>X = </a:t>
            </a:r>
            <a:r>
              <a:rPr lang="en-US" altLang="zh-TW" dirty="0" err="1"/>
              <a:t>iris_data</a:t>
            </a:r>
            <a:r>
              <a:rPr lang="en-US" altLang="zh-TW" dirty="0"/>
              <a:t>[['sepal length (cm)', 'sepal width (cm)', 'petal length (cm)','petal width (cm)']]</a:t>
            </a:r>
          </a:p>
          <a:p>
            <a:pPr marL="457200" lvl="1" indent="0">
              <a:buNone/>
            </a:pPr>
            <a:r>
              <a:rPr lang="en-US" altLang="zh-TW" dirty="0"/>
              <a:t>y = </a:t>
            </a:r>
            <a:r>
              <a:rPr lang="en-US" altLang="zh-TW" dirty="0" err="1"/>
              <a:t>iris_data</a:t>
            </a:r>
            <a:r>
              <a:rPr lang="en-US" altLang="zh-TW" dirty="0"/>
              <a:t>['target']</a:t>
            </a:r>
          </a:p>
        </p:txBody>
      </p:sp>
    </p:spTree>
    <p:extLst>
      <p:ext uri="{BB962C8B-B14F-4D97-AF65-F5344CB8AC3E}">
        <p14:creationId xmlns:p14="http://schemas.microsoft.com/office/powerpoint/2010/main" val="2780993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355ADC-ADE3-4EED-87AD-6C5ED4A259E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E3D99327-D76E-42F2-AE7E-EFC8BCC0F8ED}"/>
              </a:ext>
            </a:extLst>
          </p:cNvPr>
          <p:cNvSpPr>
            <a:spLocks noGrp="1"/>
          </p:cNvSpPr>
          <p:nvPr>
            <p:ph idx="1"/>
          </p:nvPr>
        </p:nvSpPr>
        <p:spPr/>
        <p:txBody>
          <a:bodyPr/>
          <a:lstStyle/>
          <a:p>
            <a:r>
              <a:rPr lang="en-US" altLang="zh-TW" dirty="0"/>
              <a:t>We will then separate data into training and testing dataset.</a:t>
            </a:r>
          </a:p>
          <a:p>
            <a:pPr marL="457200" lvl="1" indent="0">
              <a:buNone/>
            </a:pPr>
            <a:r>
              <a:rPr lang="en-US" altLang="zh-TW" dirty="0"/>
              <a:t>from </a:t>
            </a:r>
            <a:r>
              <a:rPr lang="en-US" altLang="zh-TW" dirty="0" err="1"/>
              <a:t>sklearn.model_selection</a:t>
            </a:r>
            <a:r>
              <a:rPr lang="en-US" altLang="zh-TW" dirty="0"/>
              <a:t> import </a:t>
            </a:r>
            <a:r>
              <a:rPr lang="en-US" altLang="zh-TW" dirty="0" err="1"/>
              <a:t>train_test_split</a:t>
            </a:r>
            <a:endParaRPr lang="en-US" altLang="zh-TW" dirty="0"/>
          </a:p>
          <a:p>
            <a:pPr marL="457200" lvl="1" indent="0">
              <a:buNone/>
            </a:pPr>
            <a:r>
              <a:rPr lang="en-US" altLang="zh-TW" dirty="0" err="1"/>
              <a:t>X_train</a:t>
            </a:r>
            <a:r>
              <a:rPr lang="en-US" altLang="zh-TW" dirty="0"/>
              <a:t>, </a:t>
            </a:r>
            <a:r>
              <a:rPr lang="en-US" altLang="zh-TW" dirty="0" err="1"/>
              <a:t>X_test</a:t>
            </a:r>
            <a:r>
              <a:rPr lang="en-US" altLang="zh-TW" dirty="0"/>
              <a:t>, </a:t>
            </a:r>
            <a:r>
              <a:rPr lang="en-US" altLang="zh-TW" dirty="0" err="1"/>
              <a:t>y_train</a:t>
            </a:r>
            <a:r>
              <a:rPr lang="en-US" altLang="zh-TW" dirty="0"/>
              <a:t>, </a:t>
            </a:r>
            <a:r>
              <a:rPr lang="en-US" altLang="zh-TW" dirty="0" err="1"/>
              <a:t>y_test</a:t>
            </a:r>
            <a:r>
              <a:rPr lang="en-US" altLang="zh-TW" dirty="0"/>
              <a:t> = </a:t>
            </a:r>
            <a:r>
              <a:rPr lang="en-US" altLang="zh-TW" dirty="0" err="1"/>
              <a:t>train_test_split</a:t>
            </a:r>
            <a:r>
              <a:rPr lang="en-US" altLang="zh-TW" dirty="0"/>
              <a:t> (</a:t>
            </a:r>
            <a:r>
              <a:rPr lang="en-US" altLang="zh-TW" dirty="0" err="1"/>
              <a:t>X,y,test_size</a:t>
            </a:r>
            <a:r>
              <a:rPr lang="en-US" altLang="zh-TW" dirty="0"/>
              <a:t>=0.20,random_state=0)</a:t>
            </a:r>
            <a:endParaRPr lang="zh-TW" altLang="en-US" dirty="0"/>
          </a:p>
          <a:p>
            <a:r>
              <a:rPr lang="en-US" altLang="zh-TW" dirty="0"/>
              <a:t>This will separate the data into 80% training data and 20% testing data. We will thus create the decision trees based on approximately 120 rows (</a:t>
            </a:r>
            <a:r>
              <a:rPr lang="en-US" altLang="zh-TW" dirty="0" err="1"/>
              <a:t>X_train</a:t>
            </a:r>
            <a:r>
              <a:rPr lang="en-US" altLang="zh-TW" dirty="0"/>
              <a:t> and </a:t>
            </a:r>
            <a:r>
              <a:rPr lang="en-US" altLang="zh-TW" dirty="0" err="1"/>
              <a:t>y_train</a:t>
            </a:r>
            <a:r>
              <a:rPr lang="en-US" altLang="zh-TW" dirty="0"/>
              <a:t>) thus created. After that, we will predict the results for approximately 30 test data rows (</a:t>
            </a:r>
            <a:r>
              <a:rPr lang="en-US" altLang="zh-TW" dirty="0" err="1"/>
              <a:t>X_test</a:t>
            </a:r>
            <a:r>
              <a:rPr lang="en-US" altLang="zh-TW" dirty="0"/>
              <a:t>) and compare the predictions with actual class labels (</a:t>
            </a:r>
            <a:r>
              <a:rPr lang="en-US" altLang="zh-TW" dirty="0" err="1"/>
              <a:t>y_test</a:t>
            </a:r>
            <a:r>
              <a:rPr lang="en-US" altLang="zh-TW" dirty="0"/>
              <a:t>).</a:t>
            </a:r>
            <a:endParaRPr lang="zh-TW" altLang="en-US" dirty="0"/>
          </a:p>
        </p:txBody>
      </p:sp>
    </p:spTree>
    <p:extLst>
      <p:ext uri="{BB962C8B-B14F-4D97-AF65-F5344CB8AC3E}">
        <p14:creationId xmlns:p14="http://schemas.microsoft.com/office/powerpoint/2010/main" val="7059065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154E2C-086F-4A2B-B137-D071F1BB366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8113083-1C26-4AD4-8D03-64B56090DA2D}"/>
              </a:ext>
            </a:extLst>
          </p:cNvPr>
          <p:cNvSpPr>
            <a:spLocks noGrp="1"/>
          </p:cNvSpPr>
          <p:nvPr>
            <p:ph idx="1"/>
          </p:nvPr>
        </p:nvSpPr>
        <p:spPr/>
        <p:txBody>
          <a:bodyPr/>
          <a:lstStyle/>
          <a:p>
            <a:r>
              <a:rPr lang="en-US" altLang="zh-TW" dirty="0"/>
              <a:t>In the following lines, we initialize a decision tree classifier that uses Gini as the splitting criteria and builds trees up to a maximum depth of 4.</a:t>
            </a:r>
          </a:p>
          <a:p>
            <a:pPr marL="457200" lvl="1" indent="0">
              <a:buNone/>
            </a:pPr>
            <a:r>
              <a:rPr lang="en-US" altLang="zh-TW" dirty="0"/>
              <a:t>from </a:t>
            </a:r>
            <a:r>
              <a:rPr lang="en-US" altLang="zh-TW" dirty="0" err="1"/>
              <a:t>sklearn.tree</a:t>
            </a:r>
            <a:r>
              <a:rPr lang="en-US" altLang="zh-TW" dirty="0"/>
              <a:t> import </a:t>
            </a:r>
            <a:r>
              <a:rPr lang="en-US" altLang="zh-TW" dirty="0" err="1"/>
              <a:t>DecisionTreeClassifier</a:t>
            </a:r>
            <a:endParaRPr lang="en-US" altLang="zh-TW" dirty="0"/>
          </a:p>
          <a:p>
            <a:pPr marL="457200" lvl="1" indent="0">
              <a:buNone/>
            </a:pPr>
            <a:r>
              <a:rPr lang="en-US" altLang="zh-TW" dirty="0" err="1"/>
              <a:t>DT_model</a:t>
            </a:r>
            <a:r>
              <a:rPr lang="en-US" altLang="zh-TW" dirty="0"/>
              <a:t> = </a:t>
            </a:r>
            <a:r>
              <a:rPr lang="en-US" altLang="zh-TW" dirty="0" err="1"/>
              <a:t>DecisionTreeClassifier</a:t>
            </a:r>
            <a:r>
              <a:rPr lang="en-US" altLang="zh-TW" dirty="0"/>
              <a:t>(criterion='</a:t>
            </a:r>
            <a:r>
              <a:rPr lang="en-US" altLang="zh-TW" dirty="0" err="1"/>
              <a:t>gini</a:t>
            </a:r>
            <a:r>
              <a:rPr lang="en-US" altLang="zh-TW" dirty="0"/>
              <a:t>', </a:t>
            </a:r>
            <a:r>
              <a:rPr lang="en-US" altLang="zh-TW" dirty="0" err="1"/>
              <a:t>max_depth</a:t>
            </a:r>
            <a:r>
              <a:rPr lang="en-US" altLang="zh-TW" dirty="0"/>
              <a:t>=4)</a:t>
            </a:r>
          </a:p>
          <a:p>
            <a:pPr marL="457200" lvl="1" indent="0">
              <a:buNone/>
            </a:pPr>
            <a:r>
              <a:rPr lang="en-US" altLang="zh-TW" dirty="0" err="1"/>
              <a:t>DT_model.fit</a:t>
            </a:r>
            <a:r>
              <a:rPr lang="en-US" altLang="zh-TW" dirty="0"/>
              <a:t>(</a:t>
            </a:r>
            <a:r>
              <a:rPr lang="en-US" altLang="zh-TW" dirty="0" err="1"/>
              <a:t>X_train</a:t>
            </a:r>
            <a:r>
              <a:rPr lang="en-US" altLang="zh-TW" dirty="0"/>
              <a:t>, </a:t>
            </a:r>
            <a:r>
              <a:rPr lang="en-US" altLang="zh-TW" dirty="0" err="1"/>
              <a:t>y_train</a:t>
            </a:r>
            <a:r>
              <a:rPr lang="en-US" altLang="zh-TW" dirty="0"/>
              <a:t>)</a:t>
            </a:r>
          </a:p>
          <a:p>
            <a:pPr marL="457200" lvl="1" indent="0">
              <a:buNone/>
            </a:pPr>
            <a:r>
              <a:rPr lang="en-US" altLang="zh-TW" dirty="0" err="1"/>
              <a:t>y_pred</a:t>
            </a:r>
            <a:r>
              <a:rPr lang="en-US" altLang="zh-TW" dirty="0"/>
              <a:t> = </a:t>
            </a:r>
            <a:r>
              <a:rPr lang="en-US" altLang="zh-TW" dirty="0" err="1"/>
              <a:t>DT_model.predict</a:t>
            </a:r>
            <a:r>
              <a:rPr lang="en-US" altLang="zh-TW" dirty="0"/>
              <a:t>(</a:t>
            </a:r>
            <a:r>
              <a:rPr lang="en-US" altLang="zh-TW" dirty="0" err="1"/>
              <a:t>X_test</a:t>
            </a:r>
            <a:r>
              <a:rPr lang="en-US" altLang="zh-TW" dirty="0"/>
              <a:t>)</a:t>
            </a:r>
          </a:p>
          <a:p>
            <a:pPr marL="457200" lvl="1" indent="0">
              <a:buNone/>
            </a:pPr>
            <a:r>
              <a:rPr lang="en-US" altLang="zh-TW" dirty="0"/>
              <a:t>print(</a:t>
            </a:r>
            <a:r>
              <a:rPr lang="en-US" altLang="zh-TW" dirty="0" err="1"/>
              <a:t>y_pred</a:t>
            </a:r>
            <a:r>
              <a:rPr lang="en-US" altLang="zh-TW" dirty="0"/>
              <a:t>)</a:t>
            </a:r>
          </a:p>
          <a:p>
            <a:pPr marL="457200" lvl="1" indent="0">
              <a:buNone/>
            </a:pPr>
            <a:endParaRPr lang="zh-TW" altLang="en-US" dirty="0"/>
          </a:p>
        </p:txBody>
      </p:sp>
    </p:spTree>
    <p:extLst>
      <p:ext uri="{BB962C8B-B14F-4D97-AF65-F5344CB8AC3E}">
        <p14:creationId xmlns:p14="http://schemas.microsoft.com/office/powerpoint/2010/main" val="14770514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A4F4DA-8653-4D98-A860-8092ABBFDE1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3F0240D-5858-4FC7-8A6C-E2F3F55D8BC9}"/>
              </a:ext>
            </a:extLst>
          </p:cNvPr>
          <p:cNvSpPr>
            <a:spLocks noGrp="1"/>
          </p:cNvSpPr>
          <p:nvPr>
            <p:ph idx="1"/>
          </p:nvPr>
        </p:nvSpPr>
        <p:spPr/>
        <p:txBody>
          <a:bodyPr>
            <a:normAutofit/>
          </a:bodyPr>
          <a:lstStyle/>
          <a:p>
            <a:r>
              <a:rPr lang="en-US" altLang="zh-TW" dirty="0"/>
              <a:t>We can evaluate the performance of decision tree by comparing the predicted results with the actual class labels. Accuracy compares what ratio of </a:t>
            </a:r>
            <a:r>
              <a:rPr lang="en-US" altLang="zh-TW" dirty="0" err="1"/>
              <a:t>y_pred</a:t>
            </a:r>
            <a:r>
              <a:rPr lang="en-US" altLang="zh-TW" dirty="0"/>
              <a:t> is exactly the same as </a:t>
            </a:r>
            <a:r>
              <a:rPr lang="en-US" altLang="zh-TW" dirty="0" err="1"/>
              <a:t>y_test</a:t>
            </a:r>
            <a:r>
              <a:rPr lang="en-US" altLang="zh-TW" dirty="0"/>
              <a:t>. This should output a number from 0 to 1, with 1 representing 100% accurate results.</a:t>
            </a:r>
          </a:p>
          <a:p>
            <a:pPr marL="457200" lvl="1" indent="0">
              <a:buNone/>
            </a:pPr>
            <a:r>
              <a:rPr lang="en-US" altLang="zh-TW" dirty="0"/>
              <a:t>from </a:t>
            </a:r>
            <a:r>
              <a:rPr lang="en-US" altLang="zh-TW" dirty="0" err="1"/>
              <a:t>sklearn.metrics</a:t>
            </a:r>
            <a:r>
              <a:rPr lang="en-US" altLang="zh-TW" dirty="0"/>
              <a:t> import </a:t>
            </a:r>
            <a:r>
              <a:rPr lang="en-US" altLang="zh-TW" dirty="0" err="1"/>
              <a:t>accuracy_score</a:t>
            </a:r>
            <a:endParaRPr lang="en-US" altLang="zh-TW" dirty="0"/>
          </a:p>
          <a:p>
            <a:pPr marL="457200" lvl="1" indent="0">
              <a:buNone/>
            </a:pPr>
            <a:r>
              <a:rPr lang="en-US" altLang="zh-TW" dirty="0"/>
              <a:t>print (</a:t>
            </a:r>
            <a:r>
              <a:rPr lang="en-US" altLang="zh-TW" dirty="0" err="1"/>
              <a:t>accuracy_score</a:t>
            </a:r>
            <a:r>
              <a:rPr lang="en-US" altLang="zh-TW" dirty="0"/>
              <a:t>(</a:t>
            </a:r>
            <a:r>
              <a:rPr lang="en-US" altLang="zh-TW" dirty="0" err="1"/>
              <a:t>y_test</a:t>
            </a:r>
            <a:r>
              <a:rPr lang="en-US" altLang="zh-TW" dirty="0"/>
              <a:t>, </a:t>
            </a:r>
            <a:r>
              <a:rPr lang="en-US" altLang="zh-TW" dirty="0" err="1"/>
              <a:t>y_pred</a:t>
            </a:r>
            <a:r>
              <a:rPr lang="en-US" altLang="zh-TW" dirty="0"/>
              <a:t>))</a:t>
            </a:r>
          </a:p>
          <a:p>
            <a:r>
              <a:rPr lang="en-US" altLang="zh-TW" dirty="0"/>
              <a:t>Confusion matrix shows the cross-tabulated count of actual labels and predicted labels.</a:t>
            </a:r>
          </a:p>
          <a:p>
            <a:pPr marL="457200" lvl="1" indent="0">
              <a:buNone/>
            </a:pPr>
            <a:r>
              <a:rPr lang="en-US" altLang="zh-TW" dirty="0"/>
              <a:t>from </a:t>
            </a:r>
            <a:r>
              <a:rPr lang="en-US" altLang="zh-TW" dirty="0" err="1"/>
              <a:t>sklearn.metrics</a:t>
            </a:r>
            <a:r>
              <a:rPr lang="en-US" altLang="zh-TW" dirty="0"/>
              <a:t> import </a:t>
            </a:r>
            <a:r>
              <a:rPr lang="en-US" altLang="zh-TW" dirty="0" err="1"/>
              <a:t>confusion_matrix</a:t>
            </a:r>
            <a:endParaRPr lang="en-US" altLang="zh-TW" dirty="0"/>
          </a:p>
          <a:p>
            <a:pPr marL="457200" lvl="1" indent="0">
              <a:buNone/>
            </a:pPr>
            <a:r>
              <a:rPr lang="es-ES" altLang="zh-TW" dirty="0"/>
              <a:t>confusion_matrix(y_test, y_pred)</a:t>
            </a:r>
            <a:endParaRPr lang="zh-TW" altLang="en-US" dirty="0"/>
          </a:p>
        </p:txBody>
      </p:sp>
    </p:spTree>
    <p:extLst>
      <p:ext uri="{BB962C8B-B14F-4D97-AF65-F5344CB8AC3E}">
        <p14:creationId xmlns:p14="http://schemas.microsoft.com/office/powerpoint/2010/main" val="1595647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F64C058-19C0-42EE-9B88-861D96E7741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A3B55B1-39C9-49F3-8A3F-CF4A78426AFD}"/>
              </a:ext>
            </a:extLst>
          </p:cNvPr>
          <p:cNvSpPr>
            <a:spLocks noGrp="1"/>
          </p:cNvSpPr>
          <p:nvPr>
            <p:ph idx="1"/>
          </p:nvPr>
        </p:nvSpPr>
        <p:spPr/>
        <p:txBody>
          <a:bodyPr/>
          <a:lstStyle/>
          <a:p>
            <a:r>
              <a:rPr lang="en-US" altLang="zh-TW" dirty="0"/>
              <a:t>It is true that due to the nature of real-world data,</a:t>
            </a:r>
            <a:r>
              <a:rPr lang="zh-TW" altLang="en-US" dirty="0"/>
              <a:t> </a:t>
            </a:r>
            <a:r>
              <a:rPr lang="en-US" altLang="zh-TW" dirty="0"/>
              <a:t>no line can go through all the points. This leads to the notion of error.</a:t>
            </a:r>
          </a:p>
          <a:p>
            <a:r>
              <a:rPr lang="en-US" altLang="zh-TW" dirty="0"/>
              <a:t>Error is defined as the difference between the independent variable’s actual value</a:t>
            </a:r>
            <a:r>
              <a:rPr lang="zh-TW" altLang="en-US" dirty="0"/>
              <a:t> </a:t>
            </a:r>
            <a:r>
              <a:rPr lang="en-US" altLang="zh-TW" dirty="0"/>
              <a:t>and the value determined by our regression line. We wish to find the slope m, and y</a:t>
            </a:r>
            <a:r>
              <a:rPr lang="zh-TW" altLang="en-US" dirty="0"/>
              <a:t> </a:t>
            </a:r>
            <a:r>
              <a:rPr lang="en-US" altLang="zh-TW" dirty="0"/>
              <a:t>intercept c such that the total cost, given by the average value of squared of the errors.</a:t>
            </a:r>
            <a:endParaRPr lang="zh-TW" altLang="en-US" dirty="0"/>
          </a:p>
        </p:txBody>
      </p:sp>
    </p:spTree>
    <p:extLst>
      <p:ext uri="{BB962C8B-B14F-4D97-AF65-F5344CB8AC3E}">
        <p14:creationId xmlns:p14="http://schemas.microsoft.com/office/powerpoint/2010/main" val="36297098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4223033D-5FC5-451D-A6D2-4CB08AC1BF9E}"/>
              </a:ext>
            </a:extLst>
          </p:cNvPr>
          <p:cNvPicPr>
            <a:picLocks noChangeAspect="1"/>
          </p:cNvPicPr>
          <p:nvPr/>
        </p:nvPicPr>
        <p:blipFill>
          <a:blip r:embed="rId2"/>
          <a:stretch>
            <a:fillRect/>
          </a:stretch>
        </p:blipFill>
        <p:spPr>
          <a:xfrm>
            <a:off x="127754" y="1195075"/>
            <a:ext cx="11936491" cy="4467849"/>
          </a:xfrm>
          <a:prstGeom prst="rect">
            <a:avLst/>
          </a:prstGeom>
        </p:spPr>
      </p:pic>
    </p:spTree>
    <p:extLst>
      <p:ext uri="{BB962C8B-B14F-4D97-AF65-F5344CB8AC3E}">
        <p14:creationId xmlns:p14="http://schemas.microsoft.com/office/powerpoint/2010/main" val="3197044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5F0018-8BF7-4113-A18B-A321CE40A9EC}"/>
              </a:ext>
            </a:extLst>
          </p:cNvPr>
          <p:cNvSpPr>
            <a:spLocks noGrp="1"/>
          </p:cNvSpPr>
          <p:nvPr>
            <p:ph type="title"/>
          </p:nvPr>
        </p:nvSpPr>
        <p:spPr/>
        <p:txBody>
          <a:bodyPr/>
          <a:lstStyle/>
          <a:p>
            <a:r>
              <a:rPr lang="en-US" altLang="zh-TW" dirty="0"/>
              <a:t>Pruning the Trees</a:t>
            </a:r>
            <a:endParaRPr lang="zh-TW" altLang="en-US" dirty="0"/>
          </a:p>
        </p:txBody>
      </p:sp>
      <p:sp>
        <p:nvSpPr>
          <p:cNvPr id="3" name="內容版面配置區 2">
            <a:extLst>
              <a:ext uri="{FF2B5EF4-FFF2-40B4-BE49-F238E27FC236}">
                <a16:creationId xmlns:a16="http://schemas.microsoft.com/office/drawing/2014/main" id="{6AB9A928-8E4A-4FBE-8B15-B4B3CBEC6144}"/>
              </a:ext>
            </a:extLst>
          </p:cNvPr>
          <p:cNvSpPr>
            <a:spLocks noGrp="1"/>
          </p:cNvSpPr>
          <p:nvPr>
            <p:ph idx="1"/>
          </p:nvPr>
        </p:nvSpPr>
        <p:spPr/>
        <p:txBody>
          <a:bodyPr/>
          <a:lstStyle/>
          <a:p>
            <a:r>
              <a:rPr lang="en-US" altLang="zh-TW" dirty="0"/>
              <a:t>Decision trees can be made more efficient using pruning, i.e., removing the branches that make the features having low importance. We can assign predefined hyperparameters to perform pruning using the operations like limit the depth of the decision trees, minimum samples that must be present to split an internal node, and minimum samples each leaf should contain.</a:t>
            </a:r>
            <a:endParaRPr lang="zh-TW" altLang="en-US" dirty="0"/>
          </a:p>
        </p:txBody>
      </p:sp>
    </p:spTree>
    <p:extLst>
      <p:ext uri="{BB962C8B-B14F-4D97-AF65-F5344CB8AC3E}">
        <p14:creationId xmlns:p14="http://schemas.microsoft.com/office/powerpoint/2010/main" val="3962001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5CE7D14-A5FF-411D-9C65-D736E0BFA50A}"/>
              </a:ext>
            </a:extLst>
          </p:cNvPr>
          <p:cNvSpPr>
            <a:spLocks noGrp="1"/>
          </p:cNvSpPr>
          <p:nvPr>
            <p:ph type="title"/>
          </p:nvPr>
        </p:nvSpPr>
        <p:spPr/>
        <p:txBody>
          <a:bodyPr/>
          <a:lstStyle/>
          <a:p>
            <a:r>
              <a:rPr lang="en-US" altLang="zh-TW" dirty="0"/>
              <a:t>Interpreting Decision Trees</a:t>
            </a:r>
            <a:endParaRPr lang="zh-TW" altLang="en-US" dirty="0"/>
          </a:p>
        </p:txBody>
      </p:sp>
      <p:sp>
        <p:nvSpPr>
          <p:cNvPr id="3" name="內容版面配置區 2">
            <a:extLst>
              <a:ext uri="{FF2B5EF4-FFF2-40B4-BE49-F238E27FC236}">
                <a16:creationId xmlns:a16="http://schemas.microsoft.com/office/drawing/2014/main" id="{D77A4E14-CCD2-4A7D-8298-EAD5CE511903}"/>
              </a:ext>
            </a:extLst>
          </p:cNvPr>
          <p:cNvSpPr>
            <a:spLocks noGrp="1"/>
          </p:cNvSpPr>
          <p:nvPr>
            <p:ph idx="1"/>
          </p:nvPr>
        </p:nvSpPr>
        <p:spPr/>
        <p:txBody>
          <a:bodyPr/>
          <a:lstStyle/>
          <a:p>
            <a:r>
              <a:rPr lang="en-US" altLang="zh-TW" dirty="0"/>
              <a:t>One of the qualities of decision trees is that they are easy to understand, interpret, and visualize. If you can view how the decision conditions are arranged and how is the final label assigned, you can easily understand the underlying pattern of the data and the model that has been generated.</a:t>
            </a:r>
            <a:endParaRPr lang="zh-TW" altLang="en-US" dirty="0"/>
          </a:p>
        </p:txBody>
      </p:sp>
    </p:spTree>
    <p:extLst>
      <p:ext uri="{BB962C8B-B14F-4D97-AF65-F5344CB8AC3E}">
        <p14:creationId xmlns:p14="http://schemas.microsoft.com/office/powerpoint/2010/main" val="12160867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438AD6-CB54-4041-A338-8FBEB30EA33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E228E1D9-B272-4540-9614-2B2C528B280B}"/>
              </a:ext>
            </a:extLst>
          </p:cNvPr>
          <p:cNvSpPr>
            <a:spLocks noGrp="1"/>
          </p:cNvSpPr>
          <p:nvPr>
            <p:ph idx="1"/>
          </p:nvPr>
        </p:nvSpPr>
        <p:spPr/>
        <p:txBody>
          <a:bodyPr/>
          <a:lstStyle/>
          <a:p>
            <a:r>
              <a:rPr lang="en-US" altLang="zh-TW" dirty="0" err="1"/>
              <a:t>Scikit</a:t>
            </a:r>
            <a:r>
              <a:rPr lang="en-US" altLang="zh-TW" dirty="0"/>
              <a:t>-learn provides an option to export a decision tree in DOT format, which is a popular format to store and share information about the structure and visual properties of graphs or trees. We can use that in conjunction with another library called </a:t>
            </a:r>
            <a:r>
              <a:rPr lang="en-US" altLang="zh-TW" dirty="0" err="1"/>
              <a:t>PyDotPlus</a:t>
            </a:r>
            <a:r>
              <a:rPr lang="en-US" altLang="zh-TW" dirty="0"/>
              <a:t> that will allow us to create the graph from DOT data. We can alternatively use DOT utility directly to visualize or export the graphs.</a:t>
            </a:r>
            <a:endParaRPr lang="zh-TW" altLang="en-US" dirty="0"/>
          </a:p>
        </p:txBody>
      </p:sp>
    </p:spTree>
    <p:extLst>
      <p:ext uri="{BB962C8B-B14F-4D97-AF65-F5344CB8AC3E}">
        <p14:creationId xmlns:p14="http://schemas.microsoft.com/office/powerpoint/2010/main" val="12687601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0F4DC5F-0F62-4AD0-B625-AFAC11AA0B93}"/>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71387E1-EA54-49F4-A24F-089E37DD7D5E}"/>
              </a:ext>
            </a:extLst>
          </p:cNvPr>
          <p:cNvSpPr>
            <a:spLocks noGrp="1"/>
          </p:cNvSpPr>
          <p:nvPr>
            <p:ph idx="1"/>
          </p:nvPr>
        </p:nvSpPr>
        <p:spPr/>
        <p:txBody>
          <a:bodyPr/>
          <a:lstStyle/>
          <a:p>
            <a:r>
              <a:rPr lang="en-US" altLang="zh-TW" dirty="0"/>
              <a:t>To view the trees directly in the </a:t>
            </a:r>
            <a:r>
              <a:rPr lang="en-US" altLang="zh-TW" dirty="0" err="1"/>
              <a:t>Jupyter</a:t>
            </a:r>
            <a:r>
              <a:rPr lang="en-US" altLang="zh-TW" dirty="0"/>
              <a:t> Notebook, we will also need </a:t>
            </a:r>
            <a:r>
              <a:rPr lang="en-US" altLang="zh-TW" dirty="0" err="1"/>
              <a:t>Graphviz</a:t>
            </a:r>
            <a:r>
              <a:rPr lang="en-US" altLang="zh-TW" dirty="0"/>
              <a:t>, which is an open source graph visualization software. You may download and install1 the right distribution for your system. You will also need to install </a:t>
            </a:r>
            <a:r>
              <a:rPr lang="en-US" altLang="zh-TW" dirty="0" err="1"/>
              <a:t>PyDotPlus</a:t>
            </a:r>
            <a:r>
              <a:rPr lang="en-US" altLang="zh-TW" dirty="0"/>
              <a:t> and Python-</a:t>
            </a:r>
            <a:r>
              <a:rPr lang="en-US" altLang="zh-TW" dirty="0" err="1"/>
              <a:t>Graphviz</a:t>
            </a:r>
            <a:r>
              <a:rPr lang="en-US" altLang="zh-TW" dirty="0"/>
              <a:t> to extract the information about the decision trees and convert them into a format that can be displayed on </a:t>
            </a:r>
            <a:r>
              <a:rPr lang="en-US" altLang="zh-TW" dirty="0" err="1"/>
              <a:t>Jupyter</a:t>
            </a:r>
            <a:r>
              <a:rPr lang="en-US" altLang="zh-TW" dirty="0"/>
              <a:t> Notebook.</a:t>
            </a:r>
          </a:p>
          <a:p>
            <a:pPr marL="457200" lvl="1" indent="0">
              <a:buNone/>
            </a:pPr>
            <a:r>
              <a:rPr lang="en-US" altLang="zh-TW" dirty="0"/>
              <a:t>%pip install </a:t>
            </a:r>
            <a:r>
              <a:rPr lang="en-US" altLang="zh-TW" dirty="0" err="1"/>
              <a:t>pydotplus</a:t>
            </a:r>
            <a:endParaRPr lang="en-US" altLang="zh-TW" dirty="0"/>
          </a:p>
          <a:p>
            <a:pPr marL="457200" lvl="1" indent="0">
              <a:buNone/>
            </a:pPr>
            <a:r>
              <a:rPr lang="en-US" altLang="zh-TW" dirty="0"/>
              <a:t>%pip install python-</a:t>
            </a:r>
            <a:r>
              <a:rPr lang="en-US" altLang="zh-TW" dirty="0" err="1"/>
              <a:t>graphviz</a:t>
            </a:r>
            <a:endParaRPr lang="zh-TW" altLang="en-US" dirty="0"/>
          </a:p>
        </p:txBody>
      </p:sp>
    </p:spTree>
    <p:extLst>
      <p:ext uri="{BB962C8B-B14F-4D97-AF65-F5344CB8AC3E}">
        <p14:creationId xmlns:p14="http://schemas.microsoft.com/office/powerpoint/2010/main" val="3460164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5A0935-B438-48A7-BC5D-0824C03B28E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D0FCEE9-7F99-43C8-89B6-7C348944305F}"/>
              </a:ext>
            </a:extLst>
          </p:cNvPr>
          <p:cNvSpPr>
            <a:spLocks noGrp="1"/>
          </p:cNvSpPr>
          <p:nvPr>
            <p:ph idx="1"/>
          </p:nvPr>
        </p:nvSpPr>
        <p:spPr/>
        <p:txBody>
          <a:bodyPr>
            <a:normAutofit/>
          </a:bodyPr>
          <a:lstStyle/>
          <a:p>
            <a:r>
              <a:rPr lang="en-US" altLang="zh-TW" dirty="0"/>
              <a:t>Once you have a tree created, use the following code block to import required elements:</a:t>
            </a:r>
          </a:p>
          <a:p>
            <a:pPr marL="457200" lvl="1" indent="0">
              <a:buNone/>
            </a:pPr>
            <a:r>
              <a:rPr lang="en-US" altLang="zh-TW" dirty="0"/>
              <a:t>import </a:t>
            </a:r>
            <a:r>
              <a:rPr lang="en-US" altLang="zh-TW" dirty="0" err="1"/>
              <a:t>IPython</a:t>
            </a:r>
            <a:endParaRPr lang="en-US" altLang="zh-TW" dirty="0"/>
          </a:p>
          <a:p>
            <a:pPr marL="457200" lvl="1" indent="0">
              <a:buNone/>
            </a:pPr>
            <a:r>
              <a:rPr lang="en-US" altLang="zh-TW" dirty="0"/>
              <a:t>from </a:t>
            </a:r>
            <a:r>
              <a:rPr lang="en-US" altLang="zh-TW" dirty="0" err="1"/>
              <a:t>sklearn.tree</a:t>
            </a:r>
            <a:r>
              <a:rPr lang="en-US" altLang="zh-TW" dirty="0"/>
              <a:t> import </a:t>
            </a:r>
            <a:r>
              <a:rPr lang="en-US" altLang="zh-TW" dirty="0" err="1"/>
              <a:t>export_graphviz</a:t>
            </a:r>
            <a:endParaRPr lang="en-US" altLang="zh-TW" dirty="0"/>
          </a:p>
          <a:p>
            <a:pPr marL="457200" lvl="1" indent="0">
              <a:buNone/>
            </a:pPr>
            <a:r>
              <a:rPr lang="en-US" altLang="zh-TW" dirty="0"/>
              <a:t>import </a:t>
            </a:r>
            <a:r>
              <a:rPr lang="en-US" altLang="zh-TW" dirty="0" err="1"/>
              <a:t>pydotplus</a:t>
            </a:r>
            <a:endParaRPr lang="en-US" altLang="zh-TW" dirty="0"/>
          </a:p>
          <a:p>
            <a:pPr marL="457200" lvl="1" indent="0">
              <a:buNone/>
            </a:pPr>
            <a:r>
              <a:rPr lang="en-US" altLang="zh-TW" dirty="0"/>
              <a:t>import </a:t>
            </a:r>
            <a:r>
              <a:rPr lang="en-US" altLang="zh-TW" dirty="0" err="1"/>
              <a:t>matplotlib.pyplot</a:t>
            </a:r>
            <a:r>
              <a:rPr lang="en-US" altLang="zh-TW" dirty="0"/>
              <a:t> as </a:t>
            </a:r>
            <a:r>
              <a:rPr lang="en-US" altLang="zh-TW" dirty="0" err="1"/>
              <a:t>plt</a:t>
            </a:r>
            <a:endParaRPr lang="en-US" altLang="zh-TW" dirty="0"/>
          </a:p>
          <a:p>
            <a:pPr marL="457200" lvl="1" indent="0">
              <a:buNone/>
            </a:pPr>
            <a:r>
              <a:rPr lang="en-US" altLang="zh-TW" dirty="0" err="1"/>
              <a:t>dot_data</a:t>
            </a:r>
            <a:r>
              <a:rPr lang="en-US" altLang="zh-TW" dirty="0"/>
              <a:t> = </a:t>
            </a:r>
            <a:r>
              <a:rPr lang="en-US" altLang="zh-TW" dirty="0" err="1"/>
              <a:t>export_graphviz</a:t>
            </a:r>
            <a:r>
              <a:rPr lang="en-US" altLang="zh-TW" dirty="0"/>
              <a:t>(</a:t>
            </a:r>
            <a:r>
              <a:rPr lang="en-US" altLang="zh-TW" dirty="0" err="1"/>
              <a:t>DT_model</a:t>
            </a:r>
            <a:r>
              <a:rPr lang="en-US" altLang="zh-TW" dirty="0"/>
              <a:t>, </a:t>
            </a:r>
            <a:r>
              <a:rPr lang="en-US" altLang="zh-TW" dirty="0" err="1"/>
              <a:t>feature_names</a:t>
            </a:r>
            <a:r>
              <a:rPr lang="en-US" altLang="zh-TW" dirty="0"/>
              <a:t>=iris['</a:t>
            </a:r>
            <a:r>
              <a:rPr lang="en-US" altLang="zh-TW" dirty="0" err="1"/>
              <a:t>feature_names</a:t>
            </a:r>
            <a:r>
              <a:rPr lang="en-US" altLang="zh-TW" dirty="0"/>
              <a:t>'])</a:t>
            </a:r>
          </a:p>
          <a:p>
            <a:pPr marL="457200" lvl="1" indent="0">
              <a:buNone/>
            </a:pPr>
            <a:r>
              <a:rPr lang="en-US" altLang="zh-TW" dirty="0"/>
              <a:t>graph = </a:t>
            </a:r>
            <a:r>
              <a:rPr lang="en-US" altLang="zh-TW" dirty="0" err="1"/>
              <a:t>pydotplus.graph_from_dot_data</a:t>
            </a:r>
            <a:r>
              <a:rPr lang="en-US" altLang="zh-TW" dirty="0"/>
              <a:t>(</a:t>
            </a:r>
            <a:r>
              <a:rPr lang="en-US" altLang="zh-TW" dirty="0" err="1"/>
              <a:t>dot_data</a:t>
            </a:r>
            <a:r>
              <a:rPr lang="en-US" altLang="zh-TW" dirty="0"/>
              <a:t>)</a:t>
            </a:r>
          </a:p>
          <a:p>
            <a:pPr marL="457200" lvl="1" indent="0">
              <a:buNone/>
            </a:pPr>
            <a:r>
              <a:rPr lang="en-US" altLang="zh-TW" dirty="0" err="1"/>
              <a:t>img</a:t>
            </a:r>
            <a:r>
              <a:rPr lang="en-US" altLang="zh-TW" dirty="0"/>
              <a:t> = </a:t>
            </a:r>
            <a:r>
              <a:rPr lang="en-US" altLang="zh-TW" dirty="0" err="1"/>
              <a:t>IPython.display.Image</a:t>
            </a:r>
            <a:r>
              <a:rPr lang="en-US" altLang="zh-TW" dirty="0"/>
              <a:t>(</a:t>
            </a:r>
            <a:r>
              <a:rPr lang="en-US" altLang="zh-TW" dirty="0" err="1"/>
              <a:t>graph.create_png</a:t>
            </a:r>
            <a:r>
              <a:rPr lang="en-US" altLang="zh-TW" dirty="0"/>
              <a:t>())</a:t>
            </a:r>
          </a:p>
          <a:p>
            <a:pPr marL="457200" lvl="1" indent="0">
              <a:buNone/>
            </a:pPr>
            <a:r>
              <a:rPr lang="en-US" altLang="zh-TW" dirty="0"/>
              <a:t>display(</a:t>
            </a:r>
            <a:r>
              <a:rPr lang="en-US" altLang="zh-TW" dirty="0" err="1"/>
              <a:t>img</a:t>
            </a:r>
            <a:r>
              <a:rPr lang="en-US" altLang="zh-TW" dirty="0"/>
              <a:t>) #or </a:t>
            </a:r>
            <a:r>
              <a:rPr lang="en-US" altLang="zh-TW" dirty="0" err="1"/>
              <a:t>IPython.display.display</a:t>
            </a:r>
            <a:r>
              <a:rPr lang="en-US" altLang="zh-TW" dirty="0"/>
              <a:t>(</a:t>
            </a:r>
            <a:r>
              <a:rPr lang="en-US" altLang="zh-TW" dirty="0" err="1"/>
              <a:t>img</a:t>
            </a:r>
            <a:r>
              <a:rPr lang="en-US" altLang="zh-TW"/>
              <a:t>)</a:t>
            </a:r>
            <a:endParaRPr lang="zh-TW" altLang="en-US" dirty="0"/>
          </a:p>
        </p:txBody>
      </p:sp>
    </p:spTree>
    <p:extLst>
      <p:ext uri="{BB962C8B-B14F-4D97-AF65-F5344CB8AC3E}">
        <p14:creationId xmlns:p14="http://schemas.microsoft.com/office/powerpoint/2010/main" val="34040140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C3F460AB-4BD9-456B-9B23-1ACDA1346A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400050"/>
            <a:ext cx="10544175" cy="605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5340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96844A-98F0-4608-BF8A-65453092F22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8AABDBB-89B4-4C07-9E5D-6C39632D5AD4}"/>
              </a:ext>
            </a:extLst>
          </p:cNvPr>
          <p:cNvSpPr>
            <a:spLocks noGrp="1"/>
          </p:cNvSpPr>
          <p:nvPr>
            <p:ph idx="1"/>
          </p:nvPr>
        </p:nvSpPr>
        <p:spPr/>
        <p:txBody>
          <a:bodyPr>
            <a:normAutofit/>
          </a:bodyPr>
          <a:lstStyle/>
          <a:p>
            <a:r>
              <a:rPr lang="en-US" altLang="zh-TW" dirty="0"/>
              <a:t>Each internal node of the tree shows a condition on one of the parameters, based</a:t>
            </a:r>
            <a:r>
              <a:rPr lang="zh-TW" altLang="en-US" dirty="0"/>
              <a:t> </a:t>
            </a:r>
            <a:r>
              <a:rPr lang="en-US" altLang="zh-TW" dirty="0"/>
              <a:t>on which we traverse either the right or the left subtree. The leaf node contains a value</a:t>
            </a:r>
            <a:r>
              <a:rPr lang="zh-TW" altLang="en-US" dirty="0"/>
              <a:t> </a:t>
            </a:r>
            <a:r>
              <a:rPr lang="en-US" altLang="zh-TW" dirty="0"/>
              <a:t>object that contains three elements. This shows how many training samples ending up</a:t>
            </a:r>
            <a:r>
              <a:rPr lang="zh-TW" altLang="en-US" dirty="0"/>
              <a:t> </a:t>
            </a:r>
            <a:r>
              <a:rPr lang="en-US" altLang="zh-TW" dirty="0"/>
              <a:t>on this leaf belong to each class. For example, the leftmost leaf contains value = [0,36,0],</a:t>
            </a:r>
            <a:r>
              <a:rPr lang="zh-TW" altLang="en-US" dirty="0"/>
              <a:t> </a:t>
            </a:r>
            <a:r>
              <a:rPr lang="en-US" altLang="zh-TW" dirty="0"/>
              <a:t>which means 36 training samples belong to Iris Versicolor, and none belong to either Iris</a:t>
            </a:r>
            <a:r>
              <a:rPr lang="zh-TW" altLang="en-US" dirty="0"/>
              <a:t> </a:t>
            </a:r>
            <a:r>
              <a:rPr lang="en-US" altLang="zh-TW" dirty="0" err="1"/>
              <a:t>Setosa</a:t>
            </a:r>
            <a:r>
              <a:rPr lang="en-US" altLang="zh-TW" dirty="0"/>
              <a:t> or Iris Virginica. Thus, if any sample ends up on this leaf during prediction, it will</a:t>
            </a:r>
            <a:r>
              <a:rPr lang="zh-TW" altLang="en-US" dirty="0"/>
              <a:t> </a:t>
            </a:r>
            <a:r>
              <a:rPr lang="en-US" altLang="zh-TW" dirty="0"/>
              <a:t>be predicted as the majority class, which here is Versicolor.</a:t>
            </a:r>
            <a:endParaRPr lang="zh-TW" altLang="en-US" dirty="0"/>
          </a:p>
        </p:txBody>
      </p:sp>
    </p:spTree>
    <p:extLst>
      <p:ext uri="{BB962C8B-B14F-4D97-AF65-F5344CB8AC3E}">
        <p14:creationId xmlns:p14="http://schemas.microsoft.com/office/powerpoint/2010/main" val="21823544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62B3EB-E175-48CC-845D-8C39F66AF330}"/>
              </a:ext>
            </a:extLst>
          </p:cNvPr>
          <p:cNvSpPr>
            <a:spLocks noGrp="1"/>
          </p:cNvSpPr>
          <p:nvPr>
            <p:ph type="title"/>
          </p:nvPr>
        </p:nvSpPr>
        <p:spPr/>
        <p:txBody>
          <a:bodyPr/>
          <a:lstStyle/>
          <a:p>
            <a:r>
              <a:rPr lang="en-US" altLang="zh-TW" b="1" dirty="0"/>
              <a:t>Summary</a:t>
            </a:r>
            <a:endParaRPr lang="zh-TW" altLang="en-US" b="1" dirty="0"/>
          </a:p>
        </p:txBody>
      </p:sp>
      <p:sp>
        <p:nvSpPr>
          <p:cNvPr id="3" name="內容版面配置區 2">
            <a:extLst>
              <a:ext uri="{FF2B5EF4-FFF2-40B4-BE49-F238E27FC236}">
                <a16:creationId xmlns:a16="http://schemas.microsoft.com/office/drawing/2014/main" id="{3FB9EAEB-219C-458E-A975-E13C1207BDC2}"/>
              </a:ext>
            </a:extLst>
          </p:cNvPr>
          <p:cNvSpPr>
            <a:spLocks noGrp="1"/>
          </p:cNvSpPr>
          <p:nvPr>
            <p:ph idx="1"/>
          </p:nvPr>
        </p:nvSpPr>
        <p:spPr/>
        <p:txBody>
          <a:bodyPr/>
          <a:lstStyle/>
          <a:p>
            <a:r>
              <a:rPr lang="en-US" altLang="zh-TW" dirty="0"/>
              <a:t>In this chapter, we have learned regression and classification methods, namely, linear</a:t>
            </a:r>
            <a:r>
              <a:rPr lang="zh-TW" altLang="en-US" dirty="0"/>
              <a:t> </a:t>
            </a:r>
            <a:r>
              <a:rPr lang="en-US" altLang="zh-TW" dirty="0"/>
              <a:t>regression, logistic regression, and decision trees. These are some of the basic supervised</a:t>
            </a:r>
            <a:r>
              <a:rPr lang="zh-TW" altLang="en-US" dirty="0"/>
              <a:t> </a:t>
            </a:r>
            <a:r>
              <a:rPr lang="en-US" altLang="zh-TW" dirty="0"/>
              <a:t>learning methods you can use to create a prediction system.</a:t>
            </a:r>
          </a:p>
          <a:p>
            <a:r>
              <a:rPr lang="en-US" altLang="zh-TW" dirty="0"/>
              <a:t>We will explore these in</a:t>
            </a:r>
            <a:r>
              <a:rPr lang="zh-TW" altLang="en-US" dirty="0"/>
              <a:t> </a:t>
            </a:r>
            <a:r>
              <a:rPr lang="en-US" altLang="zh-TW" dirty="0"/>
              <a:t>depth and discover various ways to more thoroughly evaluate these models and tune</a:t>
            </a:r>
            <a:r>
              <a:rPr lang="zh-TW" altLang="en-US" dirty="0"/>
              <a:t> </a:t>
            </a:r>
            <a:r>
              <a:rPr lang="en-US" altLang="zh-TW" dirty="0"/>
              <a:t>these to attain the best possible methods.</a:t>
            </a:r>
            <a:endParaRPr lang="zh-TW" altLang="en-US" dirty="0"/>
          </a:p>
        </p:txBody>
      </p:sp>
    </p:spTree>
    <p:extLst>
      <p:ext uri="{BB962C8B-B14F-4D97-AF65-F5344CB8AC3E}">
        <p14:creationId xmlns:p14="http://schemas.microsoft.com/office/powerpoint/2010/main" val="31377689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55487A-E861-4EE5-AA31-86145BA3007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B568F0A-09F7-4F46-AD05-7D74F6D439AB}"/>
              </a:ext>
            </a:extLst>
          </p:cNvPr>
          <p:cNvSpPr>
            <a:spLocks noGrp="1"/>
          </p:cNvSpPr>
          <p:nvPr>
            <p:ph idx="1"/>
          </p:nvPr>
        </p:nvSpPr>
        <p:spPr/>
        <p:txBody>
          <a:bodyPr>
            <a:normAutofit/>
          </a:bodyPr>
          <a:lstStyle/>
          <a:p>
            <a:r>
              <a:rPr lang="en-US" altLang="zh-TW" dirty="0"/>
              <a:t>In the preceding code, </a:t>
            </a:r>
            <a:r>
              <a:rPr lang="en-US" altLang="zh-TW" dirty="0" err="1"/>
              <a:t>export_graphviz</a:t>
            </a:r>
            <a:r>
              <a:rPr lang="en-US" altLang="zh-TW" dirty="0"/>
              <a:t> first extracts the structure of the decision tree in DOT format. DOT format2 uses a simple and standardized syntax to represent graphs and trees using well-defined keywords and symbols. </a:t>
            </a:r>
            <a:r>
              <a:rPr lang="en-US" altLang="zh-TW" dirty="0" err="1"/>
              <a:t>PyDotPlus</a:t>
            </a:r>
            <a:r>
              <a:rPr lang="en-US" altLang="zh-TW" dirty="0"/>
              <a:t> then reads the DOT format and converts into an object of pydotplus.graphviz.dot that can be then used to create an image and displayed using </a:t>
            </a:r>
            <a:r>
              <a:rPr lang="en-US" altLang="zh-TW" dirty="0" err="1"/>
              <a:t>IPython.display</a:t>
            </a:r>
            <a:r>
              <a:rPr lang="en-US" altLang="zh-TW" dirty="0"/>
              <a:t> that would look similar to Figure 7-7.</a:t>
            </a:r>
          </a:p>
          <a:p>
            <a:pPr marL="457200" lvl="1" indent="0">
              <a:buNone/>
            </a:pPr>
            <a:r>
              <a:rPr lang="en-US" altLang="zh-TW" dirty="0" err="1"/>
              <a:t>IPython.display.display</a:t>
            </a:r>
            <a:r>
              <a:rPr lang="en-US" altLang="zh-TW" dirty="0"/>
              <a:t>(image)</a:t>
            </a:r>
            <a:endParaRPr lang="zh-TW" altLang="en-US" dirty="0"/>
          </a:p>
        </p:txBody>
      </p:sp>
    </p:spTree>
    <p:extLst>
      <p:ext uri="{BB962C8B-B14F-4D97-AF65-F5344CB8AC3E}">
        <p14:creationId xmlns:p14="http://schemas.microsoft.com/office/powerpoint/2010/main" val="165688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06D1713-4431-4D38-A7D6-3D5BE52A5DF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5A27809-7AF5-43E5-B352-714FD6E7589E}"/>
              </a:ext>
            </a:extLst>
          </p:cNvPr>
          <p:cNvSpPr>
            <a:spLocks noGrp="1"/>
          </p:cNvSpPr>
          <p:nvPr>
            <p:ph idx="1"/>
          </p:nvPr>
        </p:nvSpPr>
        <p:spPr/>
        <p:txBody>
          <a:bodyPr/>
          <a:lstStyle/>
          <a:p>
            <a:r>
              <a:rPr lang="en-US" altLang="zh-TW" dirty="0"/>
              <a:t>Usually, the data will have more than one column (components of x) that will be</a:t>
            </a:r>
            <a:r>
              <a:rPr lang="zh-TW" altLang="en-US" dirty="0"/>
              <a:t> </a:t>
            </a:r>
            <a:r>
              <a:rPr lang="en-US" altLang="zh-TW" dirty="0"/>
              <a:t>referred as x</a:t>
            </a:r>
            <a:r>
              <a:rPr lang="en-US" altLang="zh-TW" baseline="-25000" dirty="0"/>
              <a:t>1</a:t>
            </a:r>
            <a:r>
              <a:rPr lang="en-US" altLang="zh-TW" dirty="0"/>
              <a:t>, x</a:t>
            </a:r>
            <a:r>
              <a:rPr lang="en-US" altLang="zh-TW" baseline="-25000" dirty="0"/>
              <a:t>2</a:t>
            </a:r>
            <a:r>
              <a:rPr lang="en-US" altLang="zh-TW" dirty="0"/>
              <a:t>, x</a:t>
            </a:r>
            <a:r>
              <a:rPr lang="en-US" altLang="zh-TW" baseline="-25000" dirty="0"/>
              <a:t>3</a:t>
            </a:r>
            <a:r>
              <a:rPr lang="en-US" altLang="zh-TW" dirty="0"/>
              <a:t>… </a:t>
            </a:r>
            <a:r>
              <a:rPr lang="en-US" altLang="zh-TW" dirty="0" err="1"/>
              <a:t>x</a:t>
            </a:r>
            <a:r>
              <a:rPr lang="en-US" altLang="zh-TW" baseline="-25000" dirty="0" err="1"/>
              <a:t>n</a:t>
            </a:r>
            <a:r>
              <a:rPr lang="en-US" altLang="zh-TW" dirty="0"/>
              <a:t>, which will lead to a line that has slopes of m</a:t>
            </a:r>
            <a:r>
              <a:rPr lang="en-US" altLang="zh-TW" baseline="-25000" dirty="0"/>
              <a:t>1</a:t>
            </a:r>
            <a:r>
              <a:rPr lang="en-US" altLang="zh-TW" dirty="0"/>
              <a:t>, m</a:t>
            </a:r>
            <a:r>
              <a:rPr lang="en-US" altLang="zh-TW" baseline="-25000" dirty="0"/>
              <a:t>2</a:t>
            </a:r>
            <a:r>
              <a:rPr lang="en-US" altLang="zh-TW" dirty="0"/>
              <a:t>, m</a:t>
            </a:r>
            <a:r>
              <a:rPr lang="en-US" altLang="zh-TW" baseline="-25000" dirty="0"/>
              <a:t>3</a:t>
            </a:r>
            <a:r>
              <a:rPr lang="en-US" altLang="zh-TW" dirty="0"/>
              <a:t>… </a:t>
            </a:r>
            <a:r>
              <a:rPr lang="en-US" altLang="zh-TW" dirty="0" err="1"/>
              <a:t>m</a:t>
            </a:r>
            <a:r>
              <a:rPr lang="en-US" altLang="zh-TW" baseline="-25000" dirty="0" err="1"/>
              <a:t>n</a:t>
            </a:r>
            <a:r>
              <a:rPr lang="zh-TW" altLang="en-US" dirty="0"/>
              <a:t> </a:t>
            </a:r>
            <a:r>
              <a:rPr lang="en-US" altLang="zh-TW" dirty="0"/>
              <a:t>across the n axes. Thus, the number of parameters you learn will be (n + 1) where n is</a:t>
            </a:r>
            <a:r>
              <a:rPr lang="zh-TW" altLang="en-US" dirty="0"/>
              <a:t> </a:t>
            </a:r>
            <a:r>
              <a:rPr lang="en-US" altLang="zh-TW" dirty="0"/>
              <a:t>the number of columns, or dimensions of the data.</a:t>
            </a:r>
            <a:endParaRPr lang="zh-TW" altLang="en-US" dirty="0"/>
          </a:p>
        </p:txBody>
      </p:sp>
    </p:spTree>
    <p:extLst>
      <p:ext uri="{BB962C8B-B14F-4D97-AF65-F5344CB8AC3E}">
        <p14:creationId xmlns:p14="http://schemas.microsoft.com/office/powerpoint/2010/main" val="1130779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F201805-2633-4352-8FA9-9F25B3ABA33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BE2116E-6F38-475B-8C67-4C10ADFAF426}"/>
              </a:ext>
            </a:extLst>
          </p:cNvPr>
          <p:cNvSpPr>
            <a:spLocks noGrp="1"/>
          </p:cNvSpPr>
          <p:nvPr>
            <p:ph idx="1"/>
          </p:nvPr>
        </p:nvSpPr>
        <p:spPr/>
        <p:txBody>
          <a:bodyPr/>
          <a:lstStyle/>
          <a:p>
            <a:r>
              <a:rPr lang="en-US" altLang="zh-TW" dirty="0"/>
              <a:t>For simplicity, we will continue the</a:t>
            </a:r>
            <a:r>
              <a:rPr lang="zh-TW" altLang="en-US" dirty="0"/>
              <a:t> </a:t>
            </a:r>
            <a:r>
              <a:rPr lang="en-US" altLang="zh-TW" dirty="0"/>
              <a:t>explanation for a case where you have only one independent column, x.</a:t>
            </a:r>
            <a:endParaRPr lang="zh-TW" altLang="en-US" dirty="0"/>
          </a:p>
        </p:txBody>
      </p:sp>
      <p:pic>
        <p:nvPicPr>
          <p:cNvPr id="4" name="圖片 3">
            <a:extLst>
              <a:ext uri="{FF2B5EF4-FFF2-40B4-BE49-F238E27FC236}">
                <a16:creationId xmlns:a16="http://schemas.microsoft.com/office/drawing/2014/main" id="{4811A6E7-4CA6-4729-BDAE-F0AEE3A5616F}"/>
              </a:ext>
            </a:extLst>
          </p:cNvPr>
          <p:cNvPicPr>
            <a:picLocks noChangeAspect="1"/>
          </p:cNvPicPr>
          <p:nvPr/>
        </p:nvPicPr>
        <p:blipFill>
          <a:blip r:embed="rId2"/>
          <a:stretch>
            <a:fillRect/>
          </a:stretch>
        </p:blipFill>
        <p:spPr>
          <a:xfrm>
            <a:off x="2243910" y="2917951"/>
            <a:ext cx="7133355" cy="3393949"/>
          </a:xfrm>
          <a:prstGeom prst="rect">
            <a:avLst/>
          </a:prstGeom>
        </p:spPr>
      </p:pic>
    </p:spTree>
    <p:extLst>
      <p:ext uri="{BB962C8B-B14F-4D97-AF65-F5344CB8AC3E}">
        <p14:creationId xmlns:p14="http://schemas.microsoft.com/office/powerpoint/2010/main" val="271295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22DDEE-BE87-4902-B170-2F6EBAED6E32}"/>
              </a:ext>
            </a:extLst>
          </p:cNvPr>
          <p:cNvSpPr>
            <a:spLocks noGrp="1"/>
          </p:cNvSpPr>
          <p:nvPr>
            <p:ph type="title"/>
          </p:nvPr>
        </p:nvSpPr>
        <p:spPr/>
        <p:txBody>
          <a:bodyPr/>
          <a:lstStyle/>
          <a:p>
            <a:r>
              <a:rPr lang="en-US" altLang="zh-TW" dirty="0"/>
              <a:t>Linear Regression Using Python</a:t>
            </a:r>
            <a:endParaRPr lang="zh-TW" altLang="en-US" dirty="0"/>
          </a:p>
        </p:txBody>
      </p:sp>
      <p:sp>
        <p:nvSpPr>
          <p:cNvPr id="3" name="內容版面配置區 2">
            <a:extLst>
              <a:ext uri="{FF2B5EF4-FFF2-40B4-BE49-F238E27FC236}">
                <a16:creationId xmlns:a16="http://schemas.microsoft.com/office/drawing/2014/main" id="{0E6CBF2F-27CE-47D7-8545-AF1836383F45}"/>
              </a:ext>
            </a:extLst>
          </p:cNvPr>
          <p:cNvSpPr>
            <a:spLocks noGrp="1"/>
          </p:cNvSpPr>
          <p:nvPr>
            <p:ph idx="1"/>
          </p:nvPr>
        </p:nvSpPr>
        <p:spPr/>
        <p:txBody>
          <a:bodyPr>
            <a:normAutofit/>
          </a:bodyPr>
          <a:lstStyle/>
          <a:p>
            <a:r>
              <a:rPr lang="en-US" altLang="zh-TW" dirty="0" err="1"/>
              <a:t>Scikit</a:t>
            </a:r>
            <a:r>
              <a:rPr lang="en-US" altLang="zh-TW" dirty="0"/>
              <a:t>-learn provides an easy-to-use interface for ordinary least squares implementation.</a:t>
            </a:r>
          </a:p>
          <a:p>
            <a:r>
              <a:rPr lang="en-US" altLang="zh-TW" dirty="0"/>
              <a:t>We’ll create a Pandas </a:t>
            </a:r>
            <a:r>
              <a:rPr lang="en-US" altLang="zh-TW" dirty="0" err="1"/>
              <a:t>dataframe</a:t>
            </a:r>
            <a:r>
              <a:rPr lang="en-US" altLang="zh-TW" dirty="0"/>
              <a:t> that</a:t>
            </a:r>
            <a:r>
              <a:rPr lang="zh-TW" altLang="en-US" dirty="0"/>
              <a:t> </a:t>
            </a:r>
            <a:r>
              <a:rPr lang="en-US" altLang="zh-TW" dirty="0"/>
              <a:t>contains two columns: an independent variable, which mentions marks of a student out</a:t>
            </a:r>
            <a:r>
              <a:rPr lang="zh-TW" altLang="en-US" dirty="0"/>
              <a:t> </a:t>
            </a:r>
            <a:r>
              <a:rPr lang="en-US" altLang="zh-TW" dirty="0"/>
              <a:t>of 100, and a dependent variable, which is the salary they get after graduation.</a:t>
            </a:r>
          </a:p>
          <a:p>
            <a:r>
              <a:rPr lang="en-US" altLang="zh-TW" dirty="0"/>
              <a:t>We want</a:t>
            </a:r>
            <a:r>
              <a:rPr lang="zh-TW" altLang="en-US" dirty="0"/>
              <a:t> </a:t>
            </a:r>
            <a:r>
              <a:rPr lang="en-US" altLang="zh-TW" dirty="0"/>
              <a:t>to create a linear model that expresses the relationship between the two.</a:t>
            </a:r>
          </a:p>
          <a:p>
            <a:r>
              <a:rPr lang="en-US" altLang="zh-TW" dirty="0"/>
              <a:t>We will thus be</a:t>
            </a:r>
            <a:r>
              <a:rPr lang="zh-TW" altLang="en-US" dirty="0"/>
              <a:t> </a:t>
            </a:r>
            <a:r>
              <a:rPr lang="en-US" altLang="zh-TW" dirty="0"/>
              <a:t>able to predict the salary a student will get based on the marks they obtained.</a:t>
            </a:r>
            <a:endParaRPr lang="zh-TW" altLang="en-US" dirty="0"/>
          </a:p>
        </p:txBody>
      </p:sp>
    </p:spTree>
    <p:extLst>
      <p:ext uri="{BB962C8B-B14F-4D97-AF65-F5344CB8AC3E}">
        <p14:creationId xmlns:p14="http://schemas.microsoft.com/office/powerpoint/2010/main" val="2582319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98821A-BE8D-4C74-BFEA-459EC7E201A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CAFABB0-CE81-4613-B4FA-2D87AD7D3A99}"/>
              </a:ext>
            </a:extLst>
          </p:cNvPr>
          <p:cNvSpPr>
            <a:spLocks noGrp="1"/>
          </p:cNvSpPr>
          <p:nvPr>
            <p:ph idx="1"/>
          </p:nvPr>
        </p:nvSpPr>
        <p:spPr>
          <a:xfrm>
            <a:off x="838200" y="1825625"/>
            <a:ext cx="10515600" cy="4351338"/>
          </a:xfrm>
        </p:spPr>
        <p:txBody>
          <a:bodyPr>
            <a:normAutofit fontScale="92500" lnSpcReduction="20000"/>
          </a:bodyPr>
          <a:lstStyle/>
          <a:p>
            <a:pPr marL="457200" lvl="1" indent="0">
              <a:buNone/>
            </a:pPr>
            <a:r>
              <a:rPr lang="en-US" altLang="zh-TW" dirty="0"/>
              <a:t>import </a:t>
            </a:r>
            <a:r>
              <a:rPr lang="en-US" altLang="zh-TW" dirty="0" err="1"/>
              <a:t>numpy</a:t>
            </a:r>
            <a:r>
              <a:rPr lang="en-US" altLang="zh-TW" dirty="0"/>
              <a:t> as np</a:t>
            </a:r>
          </a:p>
          <a:p>
            <a:pPr marL="457200" lvl="1" indent="0">
              <a:buNone/>
            </a:pPr>
            <a:r>
              <a:rPr lang="en-US" altLang="zh-TW" dirty="0"/>
              <a:t>import pandas as pd</a:t>
            </a:r>
          </a:p>
          <a:p>
            <a:pPr marL="457200" lvl="1" indent="0">
              <a:buNone/>
            </a:pPr>
            <a:r>
              <a:rPr lang="en-US" altLang="zh-TW" dirty="0"/>
              <a:t>data = </a:t>
            </a:r>
            <a:r>
              <a:rPr lang="en-US" altLang="zh-TW" dirty="0" err="1"/>
              <a:t>pd.DataFrame</a:t>
            </a:r>
            <a:r>
              <a:rPr lang="en-US" altLang="zh-TW" dirty="0"/>
              <a:t>({"marks":[34,95,64,88,99,51], "salary":[3000, 9800,</a:t>
            </a:r>
          </a:p>
          <a:p>
            <a:pPr marL="457200" lvl="1" indent="0">
              <a:buNone/>
            </a:pPr>
            <a:r>
              <a:rPr lang="en-US" altLang="zh-TW" dirty="0"/>
              <a:t>6600, 8400, 9700, 5400]})</a:t>
            </a:r>
          </a:p>
          <a:p>
            <a:pPr marL="457200" lvl="1" indent="0">
              <a:buNone/>
            </a:pPr>
            <a:r>
              <a:rPr lang="en-US" altLang="zh-TW" dirty="0"/>
              <a:t># Transform Data</a:t>
            </a:r>
          </a:p>
          <a:p>
            <a:pPr marL="457200" lvl="1" indent="0">
              <a:buNone/>
            </a:pPr>
            <a:r>
              <a:rPr lang="en-US" altLang="zh-TW" dirty="0"/>
              <a:t>X = data[['marks']].values</a:t>
            </a:r>
          </a:p>
          <a:p>
            <a:pPr marL="457200" lvl="1" indent="0">
              <a:buNone/>
            </a:pPr>
            <a:r>
              <a:rPr lang="en-US" altLang="zh-TW" dirty="0"/>
              <a:t>Y = data['salary'].values</a:t>
            </a:r>
          </a:p>
          <a:p>
            <a:pPr marL="457200" lvl="1" indent="0">
              <a:buNone/>
            </a:pPr>
            <a:r>
              <a:rPr lang="en-US" altLang="zh-TW" dirty="0"/>
              <a:t># Learn to Establish the Model</a:t>
            </a:r>
          </a:p>
          <a:p>
            <a:pPr marL="457200" lvl="1" indent="0">
              <a:buNone/>
            </a:pPr>
            <a:r>
              <a:rPr lang="en-US" altLang="zh-TW" dirty="0"/>
              <a:t>from </a:t>
            </a:r>
            <a:r>
              <a:rPr lang="en-US" altLang="zh-TW" dirty="0" err="1"/>
              <a:t>sklearn.linear_model</a:t>
            </a:r>
            <a:r>
              <a:rPr lang="en-US" altLang="zh-TW" dirty="0"/>
              <a:t> import </a:t>
            </a:r>
            <a:r>
              <a:rPr lang="en-US" altLang="zh-TW" dirty="0" err="1"/>
              <a:t>LinearRegression</a:t>
            </a:r>
            <a:endParaRPr lang="en-US" altLang="zh-TW" dirty="0"/>
          </a:p>
          <a:p>
            <a:pPr marL="457200" lvl="1" indent="0">
              <a:buNone/>
            </a:pPr>
            <a:r>
              <a:rPr lang="en-US" altLang="zh-TW" dirty="0"/>
              <a:t>reg = </a:t>
            </a:r>
            <a:r>
              <a:rPr lang="en-US" altLang="zh-TW" dirty="0" err="1"/>
              <a:t>LinearRegression</a:t>
            </a:r>
            <a:r>
              <a:rPr lang="en-US" altLang="zh-TW" dirty="0"/>
              <a:t>()</a:t>
            </a:r>
          </a:p>
          <a:p>
            <a:pPr marL="457200" lvl="1" indent="0">
              <a:buNone/>
            </a:pPr>
            <a:r>
              <a:rPr lang="en-US" altLang="zh-TW" dirty="0" err="1"/>
              <a:t>reg.fit</a:t>
            </a:r>
            <a:r>
              <a:rPr lang="en-US" altLang="zh-TW" dirty="0"/>
              <a:t>(X,Y)</a:t>
            </a:r>
          </a:p>
          <a:p>
            <a:pPr marL="457200" lvl="1" indent="0">
              <a:buNone/>
            </a:pPr>
            <a:r>
              <a:rPr lang="en-US" altLang="zh-TW" dirty="0"/>
              <a:t># Predict</a:t>
            </a:r>
          </a:p>
          <a:p>
            <a:pPr marL="457200" lvl="1" indent="0">
              <a:buNone/>
            </a:pPr>
            <a:r>
              <a:rPr lang="en-US" altLang="zh-TW" dirty="0"/>
              <a:t>print(</a:t>
            </a:r>
            <a:r>
              <a:rPr lang="en-US" altLang="zh-TW" dirty="0" err="1"/>
              <a:t>reg.predict</a:t>
            </a:r>
            <a:r>
              <a:rPr lang="en-US" altLang="zh-TW" dirty="0"/>
              <a:t>([[70]]))</a:t>
            </a:r>
          </a:p>
          <a:p>
            <a:pPr marL="457200" lvl="1" indent="0">
              <a:buNone/>
            </a:pPr>
            <a:r>
              <a:rPr lang="en-US" altLang="zh-TW" dirty="0"/>
              <a:t>print(</a:t>
            </a:r>
            <a:r>
              <a:rPr lang="en-US" altLang="zh-TW" dirty="0" err="1"/>
              <a:t>reg.predict</a:t>
            </a:r>
            <a:r>
              <a:rPr lang="en-US" altLang="zh-TW" dirty="0"/>
              <a:t>([[100],[50],[80]]))</a:t>
            </a:r>
          </a:p>
        </p:txBody>
      </p:sp>
    </p:spTree>
    <p:extLst>
      <p:ext uri="{BB962C8B-B14F-4D97-AF65-F5344CB8AC3E}">
        <p14:creationId xmlns:p14="http://schemas.microsoft.com/office/powerpoint/2010/main" val="258283896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TotalTime>
  <Words>4568</Words>
  <Application>Microsoft Office PowerPoint</Application>
  <PresentationFormat>寬螢幕</PresentationFormat>
  <Paragraphs>248</Paragraphs>
  <Slides>59</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59</vt:i4>
      </vt:variant>
    </vt:vector>
  </HeadingPairs>
  <TitlesOfParts>
    <vt:vector size="63" baseType="lpstr">
      <vt:lpstr>Arial</vt:lpstr>
      <vt:lpstr>Calibri</vt:lpstr>
      <vt:lpstr>Calibri Light</vt:lpstr>
      <vt:lpstr>Office 佈景主題</vt:lpstr>
      <vt:lpstr>Chapter 7 Supervised Learning Methods: Part 1</vt:lpstr>
      <vt:lpstr>Linear Regression</vt:lpstr>
      <vt:lpstr>PowerPoint 簡報</vt:lpstr>
      <vt:lpstr>Finding the Regression Line</vt:lpstr>
      <vt:lpstr>PowerPoint 簡報</vt:lpstr>
      <vt:lpstr>PowerPoint 簡報</vt:lpstr>
      <vt:lpstr>PowerPoint 簡報</vt:lpstr>
      <vt:lpstr>Linear Regression Using Python</vt:lpstr>
      <vt:lpstr>PowerPoint 簡報</vt:lpstr>
      <vt:lpstr>Visualizing What We Learned</vt:lpstr>
      <vt:lpstr>Evaluating Linear Regression</vt:lpstr>
      <vt:lpstr>PowerPoint 簡報</vt:lpstr>
      <vt:lpstr>PowerPoint 簡報</vt:lpstr>
      <vt:lpstr>PowerPoint 簡報</vt:lpstr>
      <vt:lpstr>PowerPoint 簡報</vt:lpstr>
      <vt:lpstr>PowerPoint 簡報</vt:lpstr>
      <vt:lpstr>Logistic Regression</vt:lpstr>
      <vt:lpstr>PowerPoint 簡報</vt:lpstr>
      <vt:lpstr>PowerPoint 簡報</vt:lpstr>
      <vt:lpstr>PowerPoint 簡報</vt:lpstr>
      <vt:lpstr>Line vs. Curve for Expression Probability</vt:lpstr>
      <vt:lpstr>PowerPoint 簡報</vt:lpstr>
      <vt:lpstr>PowerPoint 簡報</vt:lpstr>
      <vt:lpstr>Learning the Parameters</vt:lpstr>
      <vt:lpstr>PowerPoint 簡報</vt:lpstr>
      <vt:lpstr>Logistic Regression Using Python</vt:lpstr>
      <vt:lpstr>PowerPoint 簡報</vt:lpstr>
      <vt:lpstr>PowerPoint 簡報</vt:lpstr>
      <vt:lpstr>PowerPoint 簡報</vt:lpstr>
      <vt:lpstr>PowerPoint 簡報</vt:lpstr>
      <vt:lpstr>PowerPoint 簡報</vt:lpstr>
      <vt:lpstr>PowerPoint 簡報</vt:lpstr>
      <vt:lpstr>Visualizing the Decision Boundary</vt:lpstr>
      <vt:lpstr>PowerPoint 簡報</vt:lpstr>
      <vt:lpstr>PowerPoint 簡報</vt:lpstr>
      <vt:lpstr>PowerPoint 簡報</vt:lpstr>
      <vt:lpstr>Decision Trees</vt:lpstr>
      <vt:lpstr>PowerPoint 簡報</vt:lpstr>
      <vt:lpstr>PowerPoint 簡報</vt:lpstr>
      <vt:lpstr>Building a Decision Tree</vt:lpstr>
      <vt:lpstr>Picking the Splitting Attribute</vt:lpstr>
      <vt:lpstr>PowerPoint 簡報</vt:lpstr>
      <vt:lpstr>PowerPoint 簡報</vt:lpstr>
      <vt:lpstr>PowerPoint 簡報</vt:lpstr>
      <vt:lpstr>Decision Tree in Python</vt:lpstr>
      <vt:lpstr>PowerPoint 簡報</vt:lpstr>
      <vt:lpstr>PowerPoint 簡報</vt:lpstr>
      <vt:lpstr>PowerPoint 簡報</vt:lpstr>
      <vt:lpstr>PowerPoint 簡報</vt:lpstr>
      <vt:lpstr>PowerPoint 簡報</vt:lpstr>
      <vt:lpstr>Pruning the Trees</vt:lpstr>
      <vt:lpstr>Interpreting Decision Trees</vt:lpstr>
      <vt:lpstr>PowerPoint 簡報</vt:lpstr>
      <vt:lpstr>PowerPoint 簡報</vt:lpstr>
      <vt:lpstr>PowerPoint 簡報</vt:lpstr>
      <vt:lpstr>PowerPoint 簡報</vt:lpstr>
      <vt:lpstr>PowerPoint 簡報</vt:lpstr>
      <vt:lpstr>Summary</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Introducing AI</dc:title>
  <dc:creator>csshieh</dc:creator>
  <cp:lastModifiedBy>謝欽旭</cp:lastModifiedBy>
  <cp:revision>179</cp:revision>
  <dcterms:created xsi:type="dcterms:W3CDTF">2022-09-14T14:10:43Z</dcterms:created>
  <dcterms:modified xsi:type="dcterms:W3CDTF">2023-12-06T08:34:50Z</dcterms:modified>
</cp:coreProperties>
</file>